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9" r:id="rId3"/>
    <p:sldMasterId id="2147483691" r:id="rId4"/>
  </p:sldMasterIdLst>
  <p:notesMasterIdLst>
    <p:notesMasterId r:id="rId32"/>
  </p:notesMasterIdLst>
  <p:sldIdLst>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57" r:id="rId20"/>
    <p:sldId id="259" r:id="rId21"/>
    <p:sldId id="260" r:id="rId22"/>
    <p:sldId id="261" r:id="rId23"/>
    <p:sldId id="262" r:id="rId24"/>
    <p:sldId id="263" r:id="rId25"/>
    <p:sldId id="267" r:id="rId26"/>
    <p:sldId id="264" r:id="rId27"/>
    <p:sldId id="265" r:id="rId28"/>
    <p:sldId id="271" r:id="rId29"/>
    <p:sldId id="270"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85"/>
    <p:restoredTop sz="94613"/>
  </p:normalViewPr>
  <p:slideViewPr>
    <p:cSldViewPr snapToGrid="0" snapToObjects="1">
      <p:cViewPr varScale="1">
        <p:scale>
          <a:sx n="120" d="100"/>
          <a:sy n="120" d="100"/>
        </p:scale>
        <p:origin x="2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65BBC-3C24-DC43-A53F-92439DB8816C}" type="datetimeFigureOut">
              <a:rPr lang="en-US" smtClean="0"/>
              <a:t>11/12/17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8C6B8-5320-6D41-86EB-B2A4B80B0268}" type="slidenum">
              <a:rPr lang="en-US" smtClean="0"/>
              <a:t>‹#›</a:t>
            </a:fld>
            <a:endParaRPr lang="en-US"/>
          </a:p>
        </p:txBody>
      </p:sp>
    </p:spTree>
    <p:extLst>
      <p:ext uri="{BB962C8B-B14F-4D97-AF65-F5344CB8AC3E}">
        <p14:creationId xmlns:p14="http://schemas.microsoft.com/office/powerpoint/2010/main" val="28819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624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you have built and tested your app, you probably will want to distribute it to testers at some point. With Mobile Centers distribution offering you can create distribution groups, both for internal private users or public groups and send your app to them for live updates. You also have the ability to publish directly to the public stores like Google Play and </a:t>
            </a:r>
            <a:r>
              <a:rPr lang="en-US" dirty="0" err="1"/>
              <a:t>Itunes</a:t>
            </a:r>
            <a:r>
              <a:rPr lang="en-US" dirty="0"/>
              <a:t> Connect once you are ready to do so.</a:t>
            </a:r>
          </a:p>
          <a:p>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48478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your app is live, we, as developers want to continue to know how our app is doing. With our crash service, you can get live stack traces and crash reports from the field, all consolidated in our portal. You will also know details live OS and device type, and crash frequency, and integrate with your bug tracker when crashes occur so you can know and prioritize issues as they arise.</a:t>
            </a:r>
          </a:p>
          <a:p>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0884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Along with Crash, many developers want to know more about how their users are engaging with the app. With just a few steps you can start getting immediate information about things like session frequency, adoption rate of releases and even geographic location of your users. All of this can help you learn more and build features your users will love.</a:t>
            </a:r>
          </a:p>
          <a:p>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42223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more from your data, we also support export into both Azure Application Insights and Blob Storage.</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3931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Mobile Center is also offers support for push notifications. Instead of working through multiple portals to send messages, you can work from a single portal to create targeted audiences and messaging for a more direct connection with your users.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5A70A388-5CB4-42F2-85B9-1AE1F63398FA}" type="datetime8">
              <a:rPr lang="en-US" smtClean="0"/>
              <a:t>11/12/17 2:00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63262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87098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1:59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87427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1:59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07810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1:59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590792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1:59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31313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05237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1:59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9859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0B56DB1-683C-4DCF-A45F-24D3E22FCAA8}" type="datetime8">
              <a:rPr lang="en-US" smtClean="0"/>
              <a:t>11/12/17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49776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0775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revolution will not be televised – it will be mobile. is not “coming” or “under way”, it has already happened!</a:t>
            </a:r>
          </a:p>
          <a:p>
            <a:pPr marL="171450" indent="-171450">
              <a:buFont typeface="Arial" panose="020B0604020202020204" pitchFamily="34" charset="0"/>
              <a:buChar char="•"/>
            </a:pPr>
            <a:r>
              <a:rPr lang="en-US" dirty="0"/>
              <a:t>And the mobile tidal wave proved to be faster and bigger than anything that came before it.</a:t>
            </a:r>
          </a:p>
          <a:p>
            <a:pPr marL="171450" indent="-171450">
              <a:buFont typeface="Arial" panose="020B0604020202020204" pitchFamily="34" charset="0"/>
              <a:buChar char="•"/>
            </a:pPr>
            <a:r>
              <a:rPr lang="en-US" dirty="0"/>
              <a:t>Mobile is a key part of our customers' digital transformation.</a:t>
            </a:r>
          </a:p>
          <a:p>
            <a:pPr marL="171450" indent="-171450">
              <a:buFont typeface="Arial" panose="020B0604020202020204" pitchFamily="34" charset="0"/>
              <a:buChar char="•"/>
            </a:pPr>
            <a:r>
              <a:rPr lang="en-US" dirty="0"/>
              <a:t>Aside from consumer apps, organizations are mobilizing their workforce and partners with a growing number of critical business apps.</a:t>
            </a:r>
          </a:p>
          <a:p>
            <a:pPr marL="171450" indent="-171450">
              <a:buFont typeface="Arial" panose="020B0604020202020204" pitchFamily="34" charset="0"/>
              <a:buChar char="•"/>
            </a:pPr>
            <a:r>
              <a:rPr lang="en-US" dirty="0"/>
              <a:t>The lower consumer price point of technology has made it ubiquitous – not just in the US – but in the world. In Kenya – they have leapfrogged </a:t>
            </a:r>
          </a:p>
        </p:txBody>
      </p:sp>
      <p:sp>
        <p:nvSpPr>
          <p:cNvPr id="4" name="Slide Number Placeholder 3"/>
          <p:cNvSpPr>
            <a:spLocks noGrp="1"/>
          </p:cNvSpPr>
          <p:nvPr>
            <p:ph type="sldNum" sz="quarter" idx="10"/>
          </p:nvPr>
        </p:nvSpPr>
        <p:spPr/>
        <p:txBody>
          <a:bodyPr/>
          <a:lstStyle/>
          <a:p>
            <a:fld id="{7BD8FC18-07C8-4136-85B7-20C643E472BC}" type="slidenum">
              <a:rPr lang="en-US" smtClean="0"/>
              <a:t>3</a:t>
            </a:fld>
            <a:endParaRPr lang="en-US"/>
          </a:p>
        </p:txBody>
      </p:sp>
    </p:spTree>
    <p:extLst>
      <p:ext uri="{BB962C8B-B14F-4D97-AF65-F5344CB8AC3E}">
        <p14:creationId xmlns:p14="http://schemas.microsoft.com/office/powerpoint/2010/main" val="8881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todays world, many businesses have already started built their first initial apps, typically targeting mobile devices, whether for internal use or customer facing. Soon 1 app turns to 10, or 100, as they being to realize that in order to be successful and thrive in todays market they will have to support not just one mobile app but a multi-app mobile strategy.</a:t>
            </a:r>
          </a:p>
          <a:p>
            <a:pPr marL="171450" indent="-171450">
              <a:buFont typeface="Arial" panose="020B0604020202020204" pitchFamily="34" charset="0"/>
              <a:buChar char="•"/>
            </a:pPr>
            <a:r>
              <a:rPr lang="en-US" dirty="0"/>
              <a:t>We call this concept the </a:t>
            </a:r>
            <a:r>
              <a:rPr lang="en-US" i="1" dirty="0" err="1"/>
              <a:t>appification</a:t>
            </a:r>
            <a:r>
              <a:rPr lang="en-US" dirty="0"/>
              <a:t> of your business. As one app turns to many, in introduces greater complexity in the development process as you try to iterate, develop and maintain this suite of apps.</a:t>
            </a:r>
          </a:p>
          <a:p>
            <a:pPr marL="171450" indent="-171450">
              <a:buFont typeface="Arial" panose="020B0604020202020204" pitchFamily="34" charset="0"/>
              <a:buChar char="•"/>
            </a:pPr>
            <a:r>
              <a:rPr lang="en-US" dirty="0"/>
              <a:t>Finally, app development is difficult, as you have to target a large number of device configurations to reach your audience.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D8FC18-07C8-4136-85B7-20C643E472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29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Talk</a:t>
            </a:r>
            <a:r>
              <a:rPr lang="en-US" sz="900" kern="1200" baseline="0" dirty="0">
                <a:solidFill>
                  <a:schemeClr val="tx1"/>
                </a:solidFill>
                <a:effectLst/>
                <a:latin typeface="Segoe UI Light" pitchFamily="34" charset="0"/>
                <a:ea typeface="+mn-ea"/>
                <a:cs typeface="+mn-cs"/>
              </a:rPr>
              <a:t> about how our teams and product came together.</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We’ve taken these Microsoft products which are leading services in their specific part of the mobile development lifecycle and we’ve brought it all together. Into Visual Studio Mobile Center. A mission control for all your apps. A place where all these service seamlessly integrate to make the cycle easier and faster for developers. Developers of all kinds regardless of which platforms their developing for. The value of Mobile Center is reaching developers who aren’t our typical Microsoft customers by providing the highest quality services in the smoothest configuration. We’re giving them an end-to-end solution where they can use all of it or pick what they want, all while driving Azure attachment.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11/12/17 2:00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1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Key points:</a:t>
            </a:r>
            <a:r>
              <a:rPr lang="en-US" baseline="0" dirty="0"/>
              <a:t>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This is why we’ve built Mobile Center – your mission control for apps</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Mobile Center has everything you need to build great mobile apps, fast</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You get the time and the insights to focus on what users want</a:t>
            </a:r>
            <a:endParaRPr lang="en-US" dirty="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solidFill>
                  <a:prstClr val="black"/>
                </a:solidFill>
              </a:rPr>
              <a:pPr/>
              <a:t>11/12/17 2:00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8808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just a few minutes, you can connect your apps to complete set of lifecycle services: continuous integration, automated testing, distribution, engagement, crash reporting, and analytics, as well as a mobile-optimized front door into Azure cloud services.</a:t>
            </a:r>
            <a:br>
              <a:rPr lang="en-US" dirty="0"/>
            </a:br>
            <a:endParaRPr lang="en-US" dirty="0"/>
          </a:p>
          <a:p>
            <a:r>
              <a:rPr lang="en-US" dirty="0"/>
              <a:t>The upshot? Release higher quality apps faster. Build quality into the process by embedding automated UI tests into your build and release pipeline, then get integrated crash and analytics data on your apps in the wild. So you can spend more time on apps and less time on </a:t>
            </a:r>
            <a:r>
              <a:rPr lang="en-US" dirty="0" err="1"/>
              <a:t>opps</a:t>
            </a:r>
            <a:r>
              <a:rPr lang="en-US" dirty="0"/>
              <a:t>. Focus on innovation</a:t>
            </a:r>
          </a:p>
          <a:p>
            <a:r>
              <a:rPr lang="en-US" dirty="0"/>
              <a:t/>
            </a:r>
            <a:br>
              <a:rPr lang="en-US" dirty="0"/>
            </a:br>
            <a:endParaRPr lang="en-US" dirty="0"/>
          </a:p>
          <a:p>
            <a:r>
              <a:rPr lang="en-US" dirty="0"/>
              <a:t>And we don’t want to displace things that already work for you. We work with iOS, Android, and UWP apps written with Objective-C, Swift, Java, React Native, or Xamarin. If you don’t want to use the whole Mobile Center suite right now, you can pick just the services you want.  The platform is completely open and modular, and every feature is  available through an API.</a:t>
            </a:r>
          </a:p>
          <a:p>
            <a:r>
              <a:rPr lang="en-US" dirty="0"/>
              <a:t/>
            </a:r>
            <a:br>
              <a:rPr lang="en-US" dirty="0"/>
            </a:b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2:00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128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 functionality allows you to connect your existing code repositories, like VSTS, GitHub and </a:t>
            </a:r>
            <a:r>
              <a:rPr lang="en-US" dirty="0" err="1"/>
              <a:t>BitBucket</a:t>
            </a:r>
            <a:r>
              <a:rPr lang="en-US" dirty="0"/>
              <a:t> and configure them to run automatically on code submission, or on a timed schedule, regularly staying up to date on the health of your build. This is all done on the cloud, so you don’t have to manage any hardware locally.</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39832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Along with Build, you App Center also has a device lab with over 300 configurations of Android and iOS devices that you can run your developed UI Automation scripts. We support scripts written in a variety like </a:t>
            </a:r>
            <a:r>
              <a:rPr lang="en-US" dirty="0" err="1"/>
              <a:t>UITest</a:t>
            </a:r>
            <a:r>
              <a:rPr lang="en-US" dirty="0"/>
              <a:t>, Appium or the native Espresso and </a:t>
            </a:r>
            <a:r>
              <a:rPr lang="en-US" dirty="0" err="1"/>
              <a:t>XCUITest</a:t>
            </a:r>
            <a:r>
              <a:rPr lang="en-US" dirty="0"/>
              <a:t>. Run your app on real devices without, again, maintaining the hardware, and getting live results to know your app is bug free.</a:t>
            </a:r>
          </a:p>
          <a:p>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50386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8606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67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793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10140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236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01" r:id="rId12"/>
    <p:sldLayoutId id="2147483702" r:id="rId13"/>
    <p:sldLayoutId id="214748370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37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6323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81314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6.png"/><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47.png"/><Relationship Id="rId3"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hyperlink" Target="http://www.businessinsider.com/bii-mobile-insights-android-and-ios-growing-at-10x-the-pc-business-of-the-80s-2012-8-2" TargetMode="External"/><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 Id="rId11" Type="http://schemas.openxmlformats.org/officeDocument/2006/relationships/image" Target="../media/image24.emf"/><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5.tif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4705" dirty="0"/>
              <a:t>Visual Studio Mobile Center</a:t>
            </a: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spTree>
    <p:extLst>
      <p:ext uri="{BB962C8B-B14F-4D97-AF65-F5344CB8AC3E}">
        <p14:creationId xmlns:p14="http://schemas.microsoft.com/office/powerpoint/2010/main" val="87870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Deploy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Instantly distribute apps</a:t>
            </a:r>
          </a:p>
          <a:p>
            <a:pPr algn="ctr"/>
            <a:r>
              <a:rPr lang="en-US" sz="1568"/>
              <a:t>Quickly get apps in the hands of your beta testers on multiple device platforms</a:t>
            </a:r>
            <a:endParaRPr lang="en-US" sz="1568">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Create targeted distribution groups</a:t>
            </a:r>
          </a:p>
          <a:p>
            <a:pPr algn="ctr"/>
            <a:r>
              <a:rPr lang="en-US" sz="1568"/>
              <a:t>With categorized groups of users, send specific builds to specific groups and devices</a:t>
            </a:r>
            <a:endParaRPr lang="en-US" sz="1568">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Send in-app updates</a:t>
            </a:r>
          </a:p>
          <a:p>
            <a:pPr algn="ctr"/>
            <a:r>
              <a:rPr lang="en-US" sz="1568"/>
              <a:t>Notify beta testers as soon as a new build is available, right inside the app</a:t>
            </a:r>
            <a:endParaRPr lang="en-US" sz="1568">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11336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a:t>
            </a:r>
            <a:r>
              <a:rPr lang="en-US"/>
              <a:t>: Learn</a:t>
            </a:r>
            <a:endParaRPr lang="en-US" dirty="0"/>
          </a:p>
        </p:txBody>
      </p:sp>
      <p:sp>
        <p:nvSpPr>
          <p:cNvPr id="7" name="Rectangle 6"/>
          <p:cNvSpPr/>
          <p:nvPr/>
        </p:nvSpPr>
        <p:spPr>
          <a:xfrm>
            <a:off x="3239711" y="3709519"/>
            <a:ext cx="2571961"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Get real-time insights</a:t>
            </a:r>
          </a:p>
          <a:p>
            <a:pPr algn="ctr"/>
            <a:r>
              <a:rPr lang="en-US" sz="1568"/>
              <a:t>Monitor your app health with real-time crash reports to diagnose and fix problems quickly</a:t>
            </a:r>
            <a:endParaRPr lang="en-US" sz="1568">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a:r>
              <a:rPr lang="en-US" sz="1765" b="1">
                <a:solidFill>
                  <a:schemeClr val="accent4"/>
                </a:solidFill>
                <a:latin typeface="Segoe UI Semibold" charset="0"/>
                <a:ea typeface="Segoe UI Semibold" charset="0"/>
                <a:cs typeface="Segoe UI Semibold" charset="0"/>
              </a:rPr>
              <a:t>Do smart troubleshooting</a:t>
            </a:r>
          </a:p>
          <a:p>
            <a:pPr algn="ctr"/>
            <a:r>
              <a:rPr lang="en-US" sz="1568"/>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a:r>
              <a:rPr lang="en-US" sz="1765" b="1">
                <a:solidFill>
                  <a:schemeClr val="accent4"/>
                </a:solidFill>
                <a:latin typeface="Segoe UI Semibold" charset="0"/>
                <a:ea typeface="Segoe UI Semibold" charset="0"/>
                <a:cs typeface="Segoe UI Semibold" charset="0"/>
              </a:rPr>
              <a:t>Easily analyze data</a:t>
            </a:r>
          </a:p>
          <a:p>
            <a:pPr algn="ctr"/>
            <a:r>
              <a:rPr lang="en-US" sz="1568"/>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Ship consistent quality</a:t>
            </a:r>
          </a:p>
          <a:p>
            <a:pPr algn="ctr"/>
            <a:r>
              <a:rPr lang="en-US" sz="1568"/>
              <a:t>Diagnose crashes fast for maximum uptime and maintain high quality</a:t>
            </a:r>
            <a:endParaRPr lang="en-US" sz="1568">
              <a:latin typeface="Segoe UI" charset="0"/>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128211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Learn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Access instant data</a:t>
            </a:r>
          </a:p>
          <a:p>
            <a:pPr algn="ctr"/>
            <a:r>
              <a:rPr lang="en-US" sz="1568"/>
              <a:t>Integrate the analytics SDK in just two steps to start instantaneously seeing data from your app</a:t>
            </a:r>
            <a:endParaRPr lang="en-US" sz="1568">
              <a:latin typeface="Segoe UI" charset="0"/>
              <a:ea typeface="Segoe UI" charset="0"/>
              <a:cs typeface="Segoe UI" charset="0"/>
            </a:endParaRPr>
          </a:p>
        </p:txBody>
      </p:sp>
      <p:sp>
        <p:nvSpPr>
          <p:cNvPr id="7" name="Rectangle 6"/>
          <p:cNvSpPr/>
          <p:nvPr/>
        </p:nvSpPr>
        <p:spPr>
          <a:xfrm>
            <a:off x="3223985" y="3560115"/>
            <a:ext cx="2803651" cy="160069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Understand</a:t>
            </a:r>
            <a:br>
              <a:rPr lang="en-US" sz="1765" b="1">
                <a:solidFill>
                  <a:schemeClr val="accent4"/>
                </a:solidFill>
                <a:latin typeface="Segoe UI Semibold" charset="0"/>
                <a:ea typeface="Segoe UI Semibold" charset="0"/>
                <a:cs typeface="Segoe UI Semibold" charset="0"/>
              </a:rPr>
            </a:br>
            <a:r>
              <a:rPr lang="en-US" sz="1765" b="1">
                <a:solidFill>
                  <a:schemeClr val="accent4"/>
                </a:solidFill>
                <a:latin typeface="Segoe UI Semibold" charset="0"/>
                <a:ea typeface="Segoe UI Semibold" charset="0"/>
                <a:cs typeface="Segoe UI Semibold" charset="0"/>
              </a:rPr>
              <a:t>your customers</a:t>
            </a:r>
          </a:p>
          <a:p>
            <a:pPr algn="ctr"/>
            <a:r>
              <a:rPr lang="en-US" sz="1568"/>
              <a:t>Real-time app usage data about your core audience—devices, locations, session info, and more</a:t>
            </a:r>
            <a:endParaRPr lang="en-US" sz="1568">
              <a:latin typeface="Segoe UI" charset="0"/>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Build what users want</a:t>
            </a:r>
          </a:p>
          <a:p>
            <a:pPr algn="ctr"/>
            <a:r>
              <a:rPr lang="en-US" sz="1568"/>
              <a:t>Analyze the data to see how customers use your app and accordingly prioritize and build new features</a:t>
            </a:r>
            <a:endParaRPr lang="en-US" sz="1568">
              <a:latin typeface="Segoe UI" charset="0"/>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Learn more faster</a:t>
            </a:r>
          </a:p>
          <a:p>
            <a:pPr algn="ctr"/>
            <a:r>
              <a:rPr lang="en-US" sz="1568"/>
              <a:t>Use custom events to follow users’ actions through your app to analyze their likes and dislikes</a:t>
            </a:r>
            <a:endParaRPr lang="en-US" sz="1568">
              <a:latin typeface="Segoe UI" charset="0"/>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154779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4EB4FD-7CE1-4DAA-9EC0-5C437345D33E}"/>
              </a:ext>
            </a:extLst>
          </p:cNvPr>
          <p:cNvSpPr>
            <a:spLocks noGrp="1"/>
          </p:cNvSpPr>
          <p:nvPr>
            <p:ph type="title"/>
          </p:nvPr>
        </p:nvSpPr>
        <p:spPr/>
        <p:txBody>
          <a:bodyPr/>
          <a:lstStyle/>
          <a:p>
            <a:r>
              <a:rPr lang="en-US" dirty="0"/>
              <a:t>Continuous Everything :</a:t>
            </a:r>
            <a:r>
              <a:rPr lang="en-US" dirty="0">
                <a:solidFill>
                  <a:schemeClr val="tx1"/>
                </a:solidFill>
                <a:latin typeface="Segoe UI Light"/>
                <a:cs typeface="Segoe UI Light"/>
              </a:rPr>
              <a:t> </a:t>
            </a:r>
            <a:r>
              <a:rPr lang="en-US" dirty="0">
                <a:cs typeface="Segoe UI Light"/>
              </a:rPr>
              <a:t>Learn</a:t>
            </a:r>
            <a:endParaRPr lang="en-US" dirty="0"/>
          </a:p>
        </p:txBody>
      </p:sp>
      <p:pic>
        <p:nvPicPr>
          <p:cNvPr id="4" name="Picture 4">
            <a:extLst>
              <a:ext uri="{FF2B5EF4-FFF2-40B4-BE49-F238E27FC236}">
                <a16:creationId xmlns:a16="http://schemas.microsoft.com/office/drawing/2014/main" xmlns="" id="{B5A41819-2724-40D2-A4BE-5C432C61867E}"/>
              </a:ext>
            </a:extLst>
          </p:cNvPr>
          <p:cNvPicPr>
            <a:picLocks noChangeAspect="1"/>
          </p:cNvPicPr>
          <p:nvPr/>
        </p:nvPicPr>
        <p:blipFill>
          <a:blip r:embed="rId3"/>
          <a:stretch>
            <a:fillRect/>
          </a:stretch>
        </p:blipFill>
        <p:spPr>
          <a:xfrm>
            <a:off x="1886496" y="2157510"/>
            <a:ext cx="2570170" cy="1367888"/>
          </a:xfrm>
          <a:prstGeom prst="rect">
            <a:avLst/>
          </a:prstGeom>
        </p:spPr>
      </p:pic>
      <p:pic>
        <p:nvPicPr>
          <p:cNvPr id="5" name="Picture 5">
            <a:extLst>
              <a:ext uri="{FF2B5EF4-FFF2-40B4-BE49-F238E27FC236}">
                <a16:creationId xmlns:a16="http://schemas.microsoft.com/office/drawing/2014/main" xmlns="" id="{D6C3EF39-3B5E-4940-A2BD-4B23195BC487}"/>
              </a:ext>
            </a:extLst>
          </p:cNvPr>
          <p:cNvPicPr>
            <a:picLocks noChangeAspect="1"/>
          </p:cNvPicPr>
          <p:nvPr/>
        </p:nvPicPr>
        <p:blipFill>
          <a:blip r:embed="rId4"/>
          <a:stretch>
            <a:fillRect/>
          </a:stretch>
        </p:blipFill>
        <p:spPr>
          <a:xfrm>
            <a:off x="7461928" y="2199051"/>
            <a:ext cx="1926139" cy="1283115"/>
          </a:xfrm>
          <a:prstGeom prst="rect">
            <a:avLst/>
          </a:prstGeom>
        </p:spPr>
      </p:pic>
      <p:sp>
        <p:nvSpPr>
          <p:cNvPr id="7" name="Rectangle 6">
            <a:extLst>
              <a:ext uri="{FF2B5EF4-FFF2-40B4-BE49-F238E27FC236}">
                <a16:creationId xmlns:a16="http://schemas.microsoft.com/office/drawing/2014/main" xmlns="" id="{136C7400-9CCD-4B89-AC55-4DE0C808704D}"/>
              </a:ext>
            </a:extLst>
          </p:cNvPr>
          <p:cNvSpPr/>
          <p:nvPr/>
        </p:nvSpPr>
        <p:spPr>
          <a:xfrm>
            <a:off x="1914194" y="3614199"/>
            <a:ext cx="2516585" cy="1086215"/>
          </a:xfrm>
          <a:prstGeom prst="rect">
            <a:avLst/>
          </a:prstGeom>
        </p:spPr>
        <p:txBody>
          <a:bodyPr wrap="square" anchor="t">
            <a:spAutoFit/>
          </a:bodyPr>
          <a:lstStyle/>
          <a:p>
            <a:pPr algn="ctr"/>
            <a:r>
              <a:rPr lang="en-US" sz="1765" b="1">
                <a:solidFill>
                  <a:schemeClr val="accent4"/>
                </a:solidFill>
                <a:latin typeface="Segoe UI Semibold" charset="0"/>
                <a:ea typeface="Segoe UI Semibold" charset="0"/>
                <a:cs typeface="Segoe UI Semibold" charset="0"/>
              </a:rPr>
              <a:t>Custom </a:t>
            </a:r>
            <a:r>
              <a:rPr lang="en-US" sz="1765" b="1" err="1">
                <a:solidFill>
                  <a:schemeClr val="accent4"/>
                </a:solidFill>
                <a:latin typeface="Segoe UI Semibold" charset="0"/>
                <a:ea typeface="Segoe UI Semibold" charset="0"/>
                <a:cs typeface="Segoe UI Semibold" charset="0"/>
              </a:rPr>
              <a:t>Analtics</a:t>
            </a:r>
          </a:p>
          <a:p>
            <a:pPr algn="ctr"/>
            <a:r>
              <a:rPr lang="en-US" sz="1568"/>
              <a:t>Run your own analysis</a:t>
            </a:r>
            <a:r>
              <a:rPr lang="en-US" sz="1568">
                <a:cs typeface="Segoe UI"/>
              </a:rPr>
              <a:t>, queries and filtering on your data.</a:t>
            </a:r>
            <a:endParaRPr lang="en-US" sz="1765"/>
          </a:p>
        </p:txBody>
      </p:sp>
      <p:sp>
        <p:nvSpPr>
          <p:cNvPr id="9" name="Rectangle 8">
            <a:extLst>
              <a:ext uri="{FF2B5EF4-FFF2-40B4-BE49-F238E27FC236}">
                <a16:creationId xmlns:a16="http://schemas.microsoft.com/office/drawing/2014/main" xmlns="" id="{14E7A266-82C4-4EAB-9CD7-97F0ADA2F43D}"/>
              </a:ext>
            </a:extLst>
          </p:cNvPr>
          <p:cNvSpPr/>
          <p:nvPr/>
        </p:nvSpPr>
        <p:spPr>
          <a:xfrm>
            <a:off x="7171088" y="3567511"/>
            <a:ext cx="2516585" cy="846514"/>
          </a:xfrm>
          <a:prstGeom prst="rect">
            <a:avLst/>
          </a:prstGeom>
        </p:spPr>
        <p:txBody>
          <a:bodyPr wrap="square" anchor="t">
            <a:spAutoFit/>
          </a:bodyPr>
          <a:lstStyle/>
          <a:p>
            <a:pPr algn="ctr"/>
            <a:r>
              <a:rPr lang="en-US" sz="1765" b="1">
                <a:solidFill>
                  <a:schemeClr val="accent4"/>
                </a:solidFill>
                <a:latin typeface="Segoe UI Semibold" charset="0"/>
                <a:ea typeface="Segoe UI Semibold" charset="0"/>
                <a:cs typeface="Segoe UI Semibold" charset="0"/>
              </a:rPr>
              <a:t>Expanded Storage</a:t>
            </a:r>
          </a:p>
          <a:p>
            <a:pPr algn="ctr"/>
            <a:r>
              <a:rPr lang="en-US" sz="1568" err="1">
                <a:latin typeface="Segoe UI" charset="0"/>
                <a:ea typeface="Segoe UI" charset="0"/>
                <a:cs typeface="Segoe UI" charset="0"/>
              </a:rPr>
              <a:t>Programatically</a:t>
            </a:r>
            <a:r>
              <a:rPr lang="en-US" sz="1568">
                <a:latin typeface="Segoe UI" charset="0"/>
                <a:ea typeface="Segoe UI" charset="0"/>
                <a:cs typeface="Segoe UI" charset="0"/>
              </a:rPr>
              <a:t> access the raw data, store it indefinitely</a:t>
            </a:r>
          </a:p>
        </p:txBody>
      </p:sp>
    </p:spTree>
    <p:extLst>
      <p:ext uri="{BB962C8B-B14F-4D97-AF65-F5344CB8AC3E}">
        <p14:creationId xmlns:p14="http://schemas.microsoft.com/office/powerpoint/2010/main" val="20959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8502917" cy="899537"/>
          </a:xfrm>
        </p:spPr>
        <p:txBody>
          <a:bodyPr/>
          <a:lstStyle/>
          <a:p>
            <a:r>
              <a:rPr lang="en-US" dirty="0"/>
              <a:t>Continuous Everything : Engage</a:t>
            </a:r>
          </a:p>
        </p:txBody>
      </p:sp>
      <p:pic>
        <p:nvPicPr>
          <p:cNvPr id="10" name="Picture 9">
            <a:extLst>
              <a:ext uri="{FF2B5EF4-FFF2-40B4-BE49-F238E27FC236}">
                <a16:creationId xmlns:a16="http://schemas.microsoft.com/office/drawing/2014/main" xmlns="" id="{BD7EFB5A-EA8C-497A-99E8-14CABAA75E59}"/>
              </a:ext>
            </a:extLst>
          </p:cNvPr>
          <p:cNvPicPr>
            <a:picLocks noChangeAspect="1"/>
          </p:cNvPicPr>
          <p:nvPr/>
        </p:nvPicPr>
        <p:blipFill>
          <a:blip r:embed="rId3"/>
          <a:stretch>
            <a:fillRect/>
          </a:stretch>
        </p:blipFill>
        <p:spPr>
          <a:xfrm>
            <a:off x="2657261" y="2107519"/>
            <a:ext cx="1309700" cy="1299741"/>
          </a:xfrm>
          <a:prstGeom prst="rect">
            <a:avLst/>
          </a:prstGeom>
        </p:spPr>
      </p:pic>
      <p:pic>
        <p:nvPicPr>
          <p:cNvPr id="11" name="Picture 10">
            <a:extLst>
              <a:ext uri="{FF2B5EF4-FFF2-40B4-BE49-F238E27FC236}">
                <a16:creationId xmlns:a16="http://schemas.microsoft.com/office/drawing/2014/main" xmlns="" id="{96A4A3B6-8D2F-45E1-B43A-6746A7E0C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943" y="1868774"/>
            <a:ext cx="1188162" cy="1538486"/>
          </a:xfrm>
          <a:prstGeom prst="rect">
            <a:avLst/>
          </a:prstGeom>
        </p:spPr>
      </p:pic>
      <p:sp>
        <p:nvSpPr>
          <p:cNvPr id="8" name="Rectangle 7">
            <a:extLst>
              <a:ext uri="{FF2B5EF4-FFF2-40B4-BE49-F238E27FC236}">
                <a16:creationId xmlns:a16="http://schemas.microsoft.com/office/drawing/2014/main" xmlns="" id="{3DC9529A-50FF-4132-A989-4FCD1D804F49}"/>
              </a:ext>
            </a:extLst>
          </p:cNvPr>
          <p:cNvSpPr/>
          <p:nvPr/>
        </p:nvSpPr>
        <p:spPr>
          <a:xfrm>
            <a:off x="2054226" y="3614998"/>
            <a:ext cx="2516585"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Focused Messaging</a:t>
            </a:r>
          </a:p>
          <a:p>
            <a:pPr algn="ctr"/>
            <a:r>
              <a:rPr lang="en-US" sz="1568"/>
              <a:t>Create and send push notifications from a single portal to all app versions</a:t>
            </a:r>
            <a:endParaRPr lang="en-US" sz="1568">
              <a:latin typeface="Segoe UI" charset="0"/>
              <a:ea typeface="Segoe UI" charset="0"/>
              <a:cs typeface="Segoe UI" charset="0"/>
            </a:endParaRPr>
          </a:p>
        </p:txBody>
      </p:sp>
      <p:sp>
        <p:nvSpPr>
          <p:cNvPr id="9" name="Rectangle 8">
            <a:extLst>
              <a:ext uri="{FF2B5EF4-FFF2-40B4-BE49-F238E27FC236}">
                <a16:creationId xmlns:a16="http://schemas.microsoft.com/office/drawing/2014/main" xmlns="" id="{D95C69B5-397A-45F7-A332-3A7ADFDF70E5}"/>
              </a:ext>
            </a:extLst>
          </p:cNvPr>
          <p:cNvSpPr/>
          <p:nvPr/>
        </p:nvSpPr>
        <p:spPr>
          <a:xfrm>
            <a:off x="6446667" y="3496085"/>
            <a:ext cx="2516585" cy="1599150"/>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Create Targeted Audiences</a:t>
            </a:r>
          </a:p>
          <a:p>
            <a:pPr algn="ctr"/>
            <a:r>
              <a:rPr lang="en-US" sz="1568"/>
              <a:t>Use your Analytics data to create targeted audiences to help tailor messages to specific customers</a:t>
            </a:r>
            <a:endParaRPr lang="en-US" sz="1568">
              <a:latin typeface="Segoe UI" charset="0"/>
              <a:ea typeface="Segoe UI" charset="0"/>
              <a:cs typeface="Segoe UI" charset="0"/>
            </a:endParaRPr>
          </a:p>
        </p:txBody>
      </p:sp>
    </p:spTree>
    <p:extLst>
      <p:ext uri="{BB962C8B-B14F-4D97-AF65-F5344CB8AC3E}">
        <p14:creationId xmlns:p14="http://schemas.microsoft.com/office/powerpoint/2010/main" val="2564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4FECC-AF9A-4E03-84F6-CC8977BD50AF}"/>
              </a:ext>
            </a:extLst>
          </p:cNvPr>
          <p:cNvSpPr>
            <a:spLocks noGrp="1"/>
          </p:cNvSpPr>
          <p:nvPr>
            <p:ph type="title"/>
          </p:nvPr>
        </p:nvSpPr>
        <p:spPr/>
        <p:txBody>
          <a:bodyPr/>
          <a:lstStyle/>
          <a:p>
            <a:r>
              <a:rPr lang="en-US" dirty="0"/>
              <a:t>Today’s Agenda</a:t>
            </a:r>
          </a:p>
        </p:txBody>
      </p:sp>
      <p:sp>
        <p:nvSpPr>
          <p:cNvPr id="3" name="Text Placeholder 2">
            <a:extLst>
              <a:ext uri="{FF2B5EF4-FFF2-40B4-BE49-F238E27FC236}">
                <a16:creationId xmlns:a16="http://schemas.microsoft.com/office/drawing/2014/main" xmlns="" id="{CB9634B2-26A5-4094-8EBA-12044D9452FB}"/>
              </a:ext>
            </a:extLst>
          </p:cNvPr>
          <p:cNvSpPr>
            <a:spLocks noGrp="1"/>
          </p:cNvSpPr>
          <p:nvPr>
            <p:ph type="body" sz="quarter" idx="10"/>
          </p:nvPr>
        </p:nvSpPr>
        <p:spPr>
          <a:xfrm>
            <a:off x="269303" y="1860256"/>
            <a:ext cx="6723122" cy="4375032"/>
          </a:xfrm>
        </p:spPr>
        <p:txBody>
          <a:bodyPr/>
          <a:lstStyle/>
          <a:p>
            <a:r>
              <a:rPr lang="en-US" sz="1961" dirty="0"/>
              <a:t>AM</a:t>
            </a:r>
          </a:p>
          <a:p>
            <a:pPr lvl="1"/>
            <a:r>
              <a:rPr lang="en-US" sz="1961" dirty="0"/>
              <a:t>9.30 – 10.30 Setup, Build and Push </a:t>
            </a:r>
          </a:p>
          <a:p>
            <a:pPr lvl="1"/>
            <a:r>
              <a:rPr lang="en-US" sz="1961" dirty="0"/>
              <a:t>10.30 – 10.45 Break </a:t>
            </a:r>
          </a:p>
          <a:p>
            <a:pPr lvl="1"/>
            <a:r>
              <a:rPr lang="en-US" sz="1961" dirty="0"/>
              <a:t>10.45 - 12.00 Testing, Distribution, Analytics and Crash Reporting</a:t>
            </a:r>
          </a:p>
          <a:p>
            <a:r>
              <a:rPr lang="en-US" sz="1961" dirty="0"/>
              <a:t>PM</a:t>
            </a:r>
          </a:p>
          <a:p>
            <a:pPr lvl="1"/>
            <a:r>
              <a:rPr lang="en-US" sz="1961" dirty="0"/>
              <a:t>12.00 – 1.00 Perficient | Lunch</a:t>
            </a:r>
          </a:p>
          <a:p>
            <a:pPr lvl="1"/>
            <a:r>
              <a:rPr lang="en-US" sz="1961" dirty="0"/>
              <a:t>1.00 – 2.00 Azure Functions </a:t>
            </a:r>
          </a:p>
          <a:p>
            <a:pPr lvl="1"/>
            <a:r>
              <a:rPr lang="en-US" sz="1961" dirty="0"/>
              <a:t>2.00 – 2.15 Break </a:t>
            </a:r>
          </a:p>
          <a:p>
            <a:pPr lvl="1"/>
            <a:r>
              <a:rPr lang="en-US" sz="1961" dirty="0"/>
              <a:t>2.15 – 3.15 Hands on Lab</a:t>
            </a:r>
          </a:p>
          <a:p>
            <a:pPr lvl="1"/>
            <a:r>
              <a:rPr lang="en-US" sz="1961" dirty="0"/>
              <a:t>3.15 – 4.00 Digital Transformation with Azure </a:t>
            </a:r>
          </a:p>
          <a:p>
            <a:pPr lvl="1"/>
            <a:r>
              <a:rPr lang="en-US" sz="1961" dirty="0"/>
              <a:t>4.00 – 5.00 Networking and Prizes </a:t>
            </a:r>
          </a:p>
          <a:p>
            <a:endParaRPr lang="en-US" sz="1961" dirty="0"/>
          </a:p>
        </p:txBody>
      </p:sp>
    </p:spTree>
    <p:extLst>
      <p:ext uri="{BB962C8B-B14F-4D97-AF65-F5344CB8AC3E}">
        <p14:creationId xmlns:p14="http://schemas.microsoft.com/office/powerpoint/2010/main" val="122481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smtClean="0">
                <a:solidFill>
                  <a:schemeClr val="bg1"/>
                </a:solidFill>
              </a:rPr>
              <a:t>June Cho</a:t>
            </a:r>
            <a:r>
              <a:rPr lang="de-DE" sz="4000" dirty="0">
                <a:solidFill>
                  <a:schemeClr val="bg1"/>
                </a:solidFill>
              </a:rPr>
              <a:t/>
            </a:r>
            <a:br>
              <a:rPr lang="de-DE" sz="4000" dirty="0">
                <a:solidFill>
                  <a:schemeClr val="bg1"/>
                </a:solidFill>
              </a:rPr>
            </a:br>
            <a:r>
              <a:rPr lang="de-DE" sz="4000" dirty="0" smtClean="0">
                <a:solidFill>
                  <a:schemeClr val="bg1"/>
                </a:solidFill>
              </a:rPr>
              <a:t>Enterprise Mobile App </a:t>
            </a:r>
            <a:r>
              <a:rPr lang="de-DE" sz="4000" dirty="0" err="1" smtClean="0">
                <a:solidFill>
                  <a:schemeClr val="bg1"/>
                </a:solidFill>
              </a:rPr>
              <a:t>Dev</a:t>
            </a:r>
            <a:r>
              <a:rPr lang="de-DE" sz="4000" dirty="0">
                <a:solidFill>
                  <a:schemeClr val="bg1"/>
                </a:solidFill>
              </a:rPr>
              <a:t/>
            </a:r>
            <a:br>
              <a:rPr lang="de-DE" sz="4000" dirty="0">
                <a:solidFill>
                  <a:schemeClr val="bg1"/>
                </a:solidFill>
              </a:rPr>
            </a:br>
            <a:r>
              <a:rPr lang="de-DE" sz="4000" dirty="0">
                <a:solidFill>
                  <a:schemeClr val="bg1"/>
                </a:solidFill>
              </a:rPr>
              <a:t>App </a:t>
            </a:r>
            <a:r>
              <a:rPr lang="de-DE" sz="4000" dirty="0" smtClean="0">
                <a:solidFill>
                  <a:schemeClr val="bg1"/>
                </a:solidFill>
              </a:rPr>
              <a:t>Innovation | Global </a:t>
            </a:r>
            <a:r>
              <a:rPr lang="de-DE" sz="4000" dirty="0">
                <a:solidFill>
                  <a:schemeClr val="bg1"/>
                </a:solidFill>
              </a:rPr>
              <a:t>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20309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4842479"/>
          </a:xfrm>
        </p:spPr>
        <p:txBody>
          <a:bodyPr/>
          <a:lstStyle/>
          <a:p>
            <a:r>
              <a:rPr lang="en-US" dirty="0" smtClean="0"/>
              <a:t>Verify App Integrity</a:t>
            </a:r>
          </a:p>
          <a:p>
            <a:pPr lvl="1"/>
            <a:r>
              <a:rPr lang="en-US" dirty="0" smtClean="0"/>
              <a:t>UI loads as expected on different sized screen</a:t>
            </a:r>
          </a:p>
          <a:p>
            <a:pPr lvl="1"/>
            <a:r>
              <a:rPr lang="en-US" dirty="0" smtClean="0"/>
              <a:t>App performs as expected on different CPUs</a:t>
            </a:r>
          </a:p>
          <a:p>
            <a:pPr lvl="1"/>
            <a:endParaRPr lang="en-US" dirty="0" smtClean="0"/>
          </a:p>
          <a:p>
            <a:r>
              <a:rPr lang="en-US" dirty="0" smtClean="0"/>
              <a:t>Accessible UI</a:t>
            </a:r>
          </a:p>
          <a:p>
            <a:pPr lvl="1"/>
            <a:r>
              <a:rPr lang="en-US" dirty="0" smtClean="0"/>
              <a:t>Features work as per User Flows</a:t>
            </a:r>
          </a:p>
          <a:p>
            <a:pPr lvl="1"/>
            <a:r>
              <a:rPr lang="en-US" dirty="0" smtClean="0"/>
              <a:t>Useable Functionality</a:t>
            </a:r>
          </a:p>
          <a:p>
            <a:pPr lvl="1"/>
            <a:endParaRPr lang="en-US" dirty="0"/>
          </a:p>
          <a:p>
            <a:r>
              <a:rPr lang="en-US" dirty="0" smtClean="0"/>
              <a:t>Testing as part of CI</a:t>
            </a:r>
          </a:p>
          <a:p>
            <a:pPr lvl="1"/>
            <a:r>
              <a:rPr lang="en-US" dirty="0" smtClean="0"/>
              <a:t>Reliable Development Cycle</a:t>
            </a:r>
            <a:endParaRPr lang="en-US" dirty="0"/>
          </a:p>
        </p:txBody>
      </p:sp>
      <p:sp>
        <p:nvSpPr>
          <p:cNvPr id="3" name="Title 2"/>
          <p:cNvSpPr>
            <a:spLocks noGrp="1"/>
          </p:cNvSpPr>
          <p:nvPr>
            <p:ph type="title"/>
          </p:nvPr>
        </p:nvSpPr>
        <p:spPr/>
        <p:txBody>
          <a:bodyPr/>
          <a:lstStyle/>
          <a:p>
            <a:r>
              <a:rPr lang="en-US" sz="5400" dirty="0" smtClean="0"/>
              <a:t>Why Test on Real Devices?</a:t>
            </a:r>
            <a:endParaRPr lang="en-US" sz="5400" dirty="0"/>
          </a:p>
        </p:txBody>
      </p:sp>
    </p:spTree>
    <p:extLst>
      <p:ext uri="{BB962C8B-B14F-4D97-AF65-F5344CB8AC3E}">
        <p14:creationId xmlns:p14="http://schemas.microsoft.com/office/powerpoint/2010/main" val="1685526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Test</a:t>
            </a:r>
          </a:p>
        </p:txBody>
      </p:sp>
      <p:sp>
        <p:nvSpPr>
          <p:cNvPr id="4" name="Rectangle 3"/>
          <p:cNvSpPr/>
          <p:nvPr/>
        </p:nvSpPr>
        <p:spPr>
          <a:xfrm>
            <a:off x="3169076" y="3709519"/>
            <a:ext cx="2896229"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high quality apps</a:t>
            </a:r>
            <a:r>
              <a:rPr lang="en-US" sz="1765">
                <a:solidFill>
                  <a:srgbClr val="7F7F7F"/>
                </a:solidFill>
                <a:ea typeface="Segoe UI" charset="0"/>
                <a:cs typeface="Segoe UI" charset="0"/>
              </a:rPr>
              <a:t/>
            </a:r>
            <a:br>
              <a:rPr lang="en-US" sz="1765">
                <a:solidFill>
                  <a:srgbClr val="7F7F7F"/>
                </a:solidFill>
                <a:ea typeface="Segoe UI" charset="0"/>
                <a:cs typeface="Segoe UI" charset="0"/>
              </a:rPr>
            </a:br>
            <a:r>
              <a:rPr lang="en-US" sz="1568">
                <a:solidFill>
                  <a:srgbClr val="505050"/>
                </a:solidFill>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Release faster</a:t>
            </a:r>
          </a:p>
          <a:p>
            <a:pPr algn="ctr" defTabSz="914367"/>
            <a:r>
              <a:rPr lang="en-US" sz="1568">
                <a:solidFill>
                  <a:srgbClr val="505050"/>
                </a:solidFill>
                <a:ea typeface="Segoe UI" charset="0"/>
                <a:cs typeface="Segoe UI" charset="0"/>
              </a:rPr>
              <a:t>Shrink release times significantly and push new apps out faster</a:t>
            </a:r>
          </a:p>
        </p:txBody>
      </p:sp>
      <p:sp>
        <p:nvSpPr>
          <p:cNvPr id="7" name="Shape 278"/>
          <p:cNvSpPr txBox="1"/>
          <p:nvPr/>
        </p:nvSpPr>
        <p:spPr>
          <a:xfrm>
            <a:off x="9153058" y="3646613"/>
            <a:ext cx="2622705" cy="1560317"/>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Create new features</a:t>
            </a:r>
            <a:r>
              <a:rPr lang="en-US" sz="1765">
                <a:solidFill>
                  <a:srgbClr val="0078D7"/>
                </a:solidFill>
                <a:ea typeface="Segoe UI" charset="0"/>
                <a:cs typeface="Segoe UI" charset="0"/>
              </a:rPr>
              <a:t/>
            </a:r>
            <a:br>
              <a:rPr lang="en-US" sz="1765">
                <a:solidFill>
                  <a:srgbClr val="0078D7"/>
                </a:solidFill>
                <a:ea typeface="Segoe UI" charset="0"/>
                <a:cs typeface="Segoe UI" charset="0"/>
              </a:rPr>
            </a:br>
            <a:r>
              <a:rPr lang="en-US" sz="1765">
                <a:solidFill>
                  <a:srgbClr val="7F7F7F"/>
                </a:solidFill>
                <a:ea typeface="Segoe UI" charset="0"/>
                <a:cs typeface="Segoe UI" charset="0"/>
              </a:rPr>
              <a:t> </a:t>
            </a:r>
            <a:r>
              <a:rPr lang="en-US" sz="1568">
                <a:solidFill>
                  <a:srgbClr val="505050"/>
                </a:solidFill>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767" y="2243209"/>
            <a:ext cx="1183174" cy="1183174"/>
          </a:xfrm>
          <a:prstGeom prst="rect">
            <a:avLst/>
          </a:prstGeom>
        </p:spPr>
      </p:pic>
      <p:sp>
        <p:nvSpPr>
          <p:cNvPr id="9" name="Shape 278"/>
          <p:cNvSpPr txBox="1"/>
          <p:nvPr/>
        </p:nvSpPr>
        <p:spPr>
          <a:xfrm>
            <a:off x="6152008" y="3646612"/>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Engage a broad audience</a:t>
            </a:r>
          </a:p>
          <a:p>
            <a:pPr algn="ctr" defTabSz="914367"/>
            <a:r>
              <a:rPr lang="en-US" sz="1568">
                <a:solidFill>
                  <a:srgbClr val="505050"/>
                </a:solidFill>
                <a:ea typeface="Segoe UI" charset="0"/>
                <a:cs typeface="Segoe UI" charset="0"/>
              </a:rPr>
              <a:t>Test on a broad range of devices to make sure apps work on </a:t>
            </a:r>
            <a:r>
              <a:rPr lang="en-US" sz="1568" i="1">
                <a:solidFill>
                  <a:srgbClr val="505050"/>
                </a:solidFill>
                <a:ea typeface="Segoe UI" charset="0"/>
                <a:cs typeface="Segoe UI" charset="0"/>
              </a:rPr>
              <a:t>your</a:t>
            </a:r>
            <a:r>
              <a:rPr lang="en-US" sz="1568">
                <a:solidFill>
                  <a:srgbClr val="505050"/>
                </a:solidFill>
                <a:ea typeface="Segoe UI" charset="0"/>
                <a:cs typeface="Segoe UI" charset="0"/>
              </a:rPr>
              <a:t> users’ devices</a:t>
            </a:r>
          </a:p>
          <a:p>
            <a:pPr algn="ctr" defTabSz="914367"/>
            <a:endParaRPr lang="en-US" sz="1765">
              <a:solidFill>
                <a:srgbClr val="505050"/>
              </a:solidFill>
              <a:ea typeface="Segoe UI" charset="0"/>
              <a:cs typeface="Segoe UI"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862" y="2287240"/>
            <a:ext cx="1163096" cy="1115188"/>
          </a:xfrm>
          <a:prstGeom prst="rect">
            <a:avLst/>
          </a:prstGeom>
        </p:spPr>
      </p:pic>
      <p:grpSp>
        <p:nvGrpSpPr>
          <p:cNvPr id="19" name="Group 18"/>
          <p:cNvGrpSpPr/>
          <p:nvPr/>
        </p:nvGrpSpPr>
        <p:grpSpPr>
          <a:xfrm>
            <a:off x="3477048" y="2648216"/>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0632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5117279"/>
          </a:xfrm>
        </p:spPr>
        <p:txBody>
          <a:bodyPr/>
          <a:lstStyle/>
          <a:p>
            <a:r>
              <a:rPr lang="en-US" sz="3529" dirty="0" err="1"/>
              <a:t>Xamarin.UITest</a:t>
            </a:r>
            <a:endParaRPr lang="en-US" sz="3529" dirty="0"/>
          </a:p>
          <a:p>
            <a:pPr lvl="1"/>
            <a:r>
              <a:rPr lang="en-US" sz="1961" dirty="0"/>
              <a:t>Tests written in C#</a:t>
            </a:r>
          </a:p>
          <a:p>
            <a:pPr lvl="1"/>
            <a:r>
              <a:rPr lang="en-US" sz="1961" dirty="0"/>
              <a:t>Supports Xamarin apps, Native (Android, iOS) Apps, React Native Apps, Hybrid Apps</a:t>
            </a:r>
          </a:p>
          <a:p>
            <a:r>
              <a:rPr lang="en-US" sz="3529" dirty="0" err="1"/>
              <a:t>XCUITest</a:t>
            </a:r>
            <a:endParaRPr lang="en-US" sz="3529" dirty="0"/>
          </a:p>
          <a:p>
            <a:pPr lvl="1"/>
            <a:r>
              <a:rPr lang="en-US" sz="1961" dirty="0"/>
              <a:t>Tests written in Swift</a:t>
            </a:r>
          </a:p>
          <a:p>
            <a:pPr lvl="1"/>
            <a:r>
              <a:rPr lang="en-US" sz="1961" dirty="0"/>
              <a:t>Supports native iOS apps</a:t>
            </a:r>
          </a:p>
          <a:p>
            <a:r>
              <a:rPr lang="en-US" sz="3529" dirty="0"/>
              <a:t>Espresso</a:t>
            </a:r>
          </a:p>
          <a:p>
            <a:pPr lvl="1"/>
            <a:r>
              <a:rPr lang="en-US" sz="1961" dirty="0"/>
              <a:t>Tests written in Java</a:t>
            </a:r>
          </a:p>
          <a:p>
            <a:pPr lvl="1"/>
            <a:r>
              <a:rPr lang="en-US" sz="1961" dirty="0"/>
              <a:t>Supports native Android apps</a:t>
            </a:r>
          </a:p>
          <a:p>
            <a:r>
              <a:rPr lang="en-US" sz="3529" dirty="0" err="1"/>
              <a:t>Appium</a:t>
            </a:r>
            <a:endParaRPr lang="en-US" sz="3529" dirty="0"/>
          </a:p>
          <a:p>
            <a:pPr lvl="1"/>
            <a:r>
              <a:rPr lang="en-US" sz="1961" dirty="0"/>
              <a:t>Tests written in Java</a:t>
            </a:r>
          </a:p>
          <a:p>
            <a:pPr lvl="1"/>
            <a:r>
              <a:rPr lang="en-US" sz="1961" dirty="0"/>
              <a:t>Supports native (Android and iOS) apps , Xamarin Apps, React Native Apps, Hybrid Apps</a:t>
            </a:r>
          </a:p>
        </p:txBody>
      </p:sp>
      <p:sp>
        <p:nvSpPr>
          <p:cNvPr id="3" name="Title 2"/>
          <p:cNvSpPr>
            <a:spLocks noGrp="1"/>
          </p:cNvSpPr>
          <p:nvPr>
            <p:ph type="title"/>
          </p:nvPr>
        </p:nvSpPr>
        <p:spPr/>
        <p:txBody>
          <a:bodyPr/>
          <a:lstStyle/>
          <a:p>
            <a:r>
              <a:rPr lang="en-US" sz="5400" dirty="0" smtClean="0"/>
              <a:t>Supported Testing Platforms</a:t>
            </a:r>
            <a:endParaRPr lang="en-US" sz="5400" dirty="0"/>
          </a:p>
        </p:txBody>
      </p:sp>
    </p:spTree>
    <p:extLst>
      <p:ext uri="{BB962C8B-B14F-4D97-AF65-F5344CB8AC3E}">
        <p14:creationId xmlns:p14="http://schemas.microsoft.com/office/powerpoint/2010/main" val="13139770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5882" dirty="0"/>
              <a:t>Building an App with Azure </a:t>
            </a:r>
            <a:r>
              <a:rPr lang="de-DE" sz="4705" dirty="0"/>
              <a:t/>
            </a:r>
            <a:br>
              <a:rPr lang="de-DE" sz="4705" dirty="0"/>
            </a:br>
            <a:r>
              <a:rPr lang="de-DE" sz="3921" dirty="0"/>
              <a:t>Wifi: </a:t>
            </a:r>
            <a:r>
              <a:rPr lang="en-US" sz="3921" b="1" u="sng" dirty="0"/>
              <a:t>MSFTGUEST</a:t>
            </a:r>
            <a:r>
              <a:rPr lang="en-US" sz="3921" b="1" dirty="0"/>
              <a:t> Pw: </a:t>
            </a:r>
            <a:r>
              <a:rPr lang="en-US" sz="4705" b="1" dirty="0"/>
              <a:t>msevent42pz</a:t>
            </a: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spTree>
    <p:extLst>
      <p:ext uri="{BB962C8B-B14F-4D97-AF65-F5344CB8AC3E}">
        <p14:creationId xmlns:p14="http://schemas.microsoft.com/office/powerpoint/2010/main" val="141692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normAutofit/>
          </a:bodyPr>
          <a:lstStyle/>
          <a:p>
            <a:r>
              <a:rPr lang="en-US" sz="5400" dirty="0"/>
              <a:t>Mobile Center: Distribute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Instantly distribute apps</a:t>
            </a:r>
          </a:p>
          <a:p>
            <a:pPr algn="ctr"/>
            <a:r>
              <a:rPr lang="en-US" sz="1568" dirty="0">
                <a:solidFill>
                  <a:prstClr val="black"/>
                </a:solidFill>
              </a:rPr>
              <a:t>Quickly get apps in the hands of your beta testers on multiple device platforms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Create targeted distribution groups</a:t>
            </a:r>
          </a:p>
          <a:p>
            <a:pPr algn="ctr"/>
            <a:r>
              <a:rPr lang="en-US" sz="1568" dirty="0">
                <a:solidFill>
                  <a:prstClr val="black"/>
                </a:solidFill>
              </a:rPr>
              <a:t>With categorized groups of users, send specific builds to specific groups and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in-app updates</a:t>
            </a:r>
          </a:p>
          <a:p>
            <a:pPr algn="ctr"/>
            <a:r>
              <a:rPr lang="en-US" sz="1568" dirty="0">
                <a:solidFill>
                  <a:prstClr val="black"/>
                </a:solidFill>
              </a:rPr>
              <a:t>Notify beta testers as soon as a new build is available, right inside the app</a:t>
            </a:r>
            <a:endParaRPr lang="en-US" sz="1568" dirty="0">
              <a:solidFill>
                <a:prstClr val="black"/>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6622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1317" y="519952"/>
            <a:ext cx="11367247" cy="5663089"/>
          </a:xfrm>
          <a:prstGeom prst="rect">
            <a:avLst/>
          </a:prstGeom>
        </p:spPr>
        <p:txBody>
          <a:bodyPr wrap="square">
            <a:spAutoFit/>
          </a:bodyPr>
          <a:lstStyle/>
          <a:p>
            <a:r>
              <a:rPr lang="en-US" sz="5400" dirty="0">
                <a:solidFill>
                  <a:prstClr val="black"/>
                </a:solidFill>
              </a:rPr>
              <a:t>Getting Started</a:t>
            </a:r>
          </a:p>
          <a:p>
            <a:endParaRPr lang="en-US" sz="2800" dirty="0">
              <a:solidFill>
                <a:prstClr val="black"/>
              </a:solidFill>
            </a:endParaRPr>
          </a:p>
          <a:p>
            <a:r>
              <a:rPr lang="en-US" sz="2800" dirty="0">
                <a:solidFill>
                  <a:srgbClr val="0070C0"/>
                </a:solidFill>
              </a:rPr>
              <a:t>Distributing with Mobile Center is easy, and only requires a few </a:t>
            </a:r>
            <a:r>
              <a:rPr lang="en-US" sz="2800" dirty="0" smtClean="0">
                <a:solidFill>
                  <a:srgbClr val="0070C0"/>
                </a:solidFill>
              </a:rPr>
              <a:t>steps: </a:t>
            </a:r>
            <a:endParaRPr lang="en-US" sz="2800" dirty="0">
              <a:solidFill>
                <a:prstClr val="black"/>
              </a:solidFill>
            </a:endParaRPr>
          </a:p>
          <a:p>
            <a:pPr lvl="1">
              <a:lnSpc>
                <a:spcPct val="150000"/>
              </a:lnSpc>
              <a:buFont typeface="+mj-lt"/>
              <a:buAutoNum type="arabicPeriod"/>
            </a:pPr>
            <a:r>
              <a:rPr lang="en-US" sz="2800" dirty="0">
                <a:solidFill>
                  <a:prstClr val="black"/>
                </a:solidFill>
              </a:rPr>
              <a:t> </a:t>
            </a:r>
            <a:r>
              <a:rPr lang="en-US" sz="2800" dirty="0" smtClean="0">
                <a:solidFill>
                  <a:prstClr val="black"/>
                </a:solidFill>
              </a:rPr>
              <a:t>Add </a:t>
            </a:r>
            <a:r>
              <a:rPr lang="en-US" sz="2800" dirty="0">
                <a:solidFill>
                  <a:prstClr val="black"/>
                </a:solidFill>
              </a:rPr>
              <a:t>users to grant access to all releases</a:t>
            </a:r>
            <a:r>
              <a:rPr lang="en-US" sz="2800" dirty="0" smtClean="0">
                <a:solidFill>
                  <a:prstClr val="black"/>
                </a:solidFill>
              </a:rPr>
              <a:t>.</a:t>
            </a:r>
          </a:p>
          <a:p>
            <a:pPr lvl="1">
              <a:lnSpc>
                <a:spcPct val="150000"/>
              </a:lnSpc>
              <a:buFont typeface="+mj-lt"/>
              <a:buAutoNum type="arabicPeriod"/>
            </a:pPr>
            <a:r>
              <a:rPr lang="en-US" sz="2800" dirty="0" smtClean="0">
                <a:solidFill>
                  <a:prstClr val="black"/>
                </a:solidFill>
              </a:rPr>
              <a:t> </a:t>
            </a:r>
            <a:r>
              <a:rPr lang="en-US" sz="2800" dirty="0">
                <a:solidFill>
                  <a:prstClr val="black"/>
                </a:solidFill>
              </a:rPr>
              <a:t>Create Distribution Groups to manage </a:t>
            </a:r>
            <a:r>
              <a:rPr lang="en-US" sz="2800" dirty="0" smtClean="0">
                <a:solidFill>
                  <a:prstClr val="black"/>
                </a:solidFill>
              </a:rPr>
              <a:t>access.</a:t>
            </a:r>
          </a:p>
          <a:p>
            <a:pPr lvl="1">
              <a:lnSpc>
                <a:spcPct val="150000"/>
              </a:lnSpc>
              <a:buFont typeface="+mj-lt"/>
              <a:buAutoNum type="arabicPeriod"/>
            </a:pPr>
            <a:r>
              <a:rPr lang="en-US" sz="2800" dirty="0" smtClean="0">
                <a:solidFill>
                  <a:prstClr val="black"/>
                </a:solidFill>
              </a:rPr>
              <a:t> Upload</a:t>
            </a:r>
            <a:r>
              <a:rPr lang="en-US" sz="2800" dirty="0">
                <a:solidFill>
                  <a:prstClr val="black"/>
                </a:solidFill>
              </a:rPr>
              <a:t> a new application </a:t>
            </a:r>
            <a:r>
              <a:rPr lang="en-US" sz="2800" dirty="0" smtClean="0">
                <a:solidFill>
                  <a:prstClr val="black"/>
                </a:solidFill>
              </a:rPr>
              <a:t>release.</a:t>
            </a:r>
          </a:p>
          <a:p>
            <a:pPr lvl="1">
              <a:lnSpc>
                <a:spcPct val="150000"/>
              </a:lnSpc>
              <a:buFont typeface="+mj-lt"/>
              <a:buAutoNum type="arabicPeriod"/>
            </a:pPr>
            <a:r>
              <a:rPr lang="en-US" sz="2800" dirty="0" smtClean="0">
                <a:solidFill>
                  <a:prstClr val="black"/>
                </a:solidFill>
              </a:rPr>
              <a:t> Install</a:t>
            </a:r>
            <a:r>
              <a:rPr lang="en-US" sz="2800" dirty="0">
                <a:solidFill>
                  <a:prstClr val="black"/>
                </a:solidFill>
              </a:rPr>
              <a:t> the release onto your device by clicking on the link in the </a:t>
            </a:r>
            <a:r>
              <a:rPr lang="en-US" sz="2800" dirty="0" smtClean="0">
                <a:solidFill>
                  <a:prstClr val="black"/>
                </a:solidFill>
              </a:rPr>
              <a:t>email.</a:t>
            </a:r>
          </a:p>
          <a:p>
            <a:pPr lvl="1">
              <a:lnSpc>
                <a:spcPct val="150000"/>
              </a:lnSpc>
              <a:buFont typeface="+mj-lt"/>
              <a:buAutoNum type="arabicPeriod"/>
            </a:pPr>
            <a:r>
              <a:rPr lang="en-US" sz="2800" dirty="0">
                <a:solidFill>
                  <a:prstClr val="black"/>
                </a:solidFill>
              </a:rPr>
              <a:t> </a:t>
            </a:r>
            <a:r>
              <a:rPr lang="en-US" sz="2800" dirty="0" smtClean="0">
                <a:solidFill>
                  <a:prstClr val="black"/>
                </a:solidFill>
              </a:rPr>
              <a:t>Enable</a:t>
            </a:r>
            <a:r>
              <a:rPr lang="en-US" sz="2800" dirty="0">
                <a:solidFill>
                  <a:prstClr val="black"/>
                </a:solidFill>
              </a:rPr>
              <a:t> In-App Updates to help your users stay always on the latest release.</a:t>
            </a:r>
          </a:p>
        </p:txBody>
      </p:sp>
    </p:spTree>
    <p:extLst>
      <p:ext uri="{BB962C8B-B14F-4D97-AF65-F5344CB8AC3E}">
        <p14:creationId xmlns:p14="http://schemas.microsoft.com/office/powerpoint/2010/main" val="163810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47" y="1741492"/>
            <a:ext cx="4975827" cy="33483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3" y="1741492"/>
            <a:ext cx="5161722" cy="3320708"/>
          </a:xfrm>
          <a:prstGeom prst="rect">
            <a:avLst/>
          </a:prstGeom>
        </p:spPr>
      </p:pic>
    </p:spTree>
    <p:extLst>
      <p:ext uri="{BB962C8B-B14F-4D97-AF65-F5344CB8AC3E}">
        <p14:creationId xmlns:p14="http://schemas.microsoft.com/office/powerpoint/2010/main" val="3521881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Crashes</a:t>
            </a:r>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5C2D91"/>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5C2D91"/>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1802382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Analytics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Access instant data</a:t>
            </a:r>
          </a:p>
          <a:p>
            <a:pPr algn="ctr" defTabSz="914367"/>
            <a:r>
              <a:rPr lang="en-US" sz="1568">
                <a:solidFill>
                  <a:srgbClr val="505050"/>
                </a:solidFill>
              </a:rPr>
              <a:t>Integrate the analytics SDK in just two steps to start instantaneously seeing data from your app</a:t>
            </a:r>
            <a:endParaRPr lang="en-US" sz="1568">
              <a:solidFill>
                <a:srgbClr val="505050"/>
              </a:solidFill>
              <a:ea typeface="Segoe UI" charset="0"/>
              <a:cs typeface="Segoe UI" charset="0"/>
            </a:endParaRPr>
          </a:p>
        </p:txBody>
      </p:sp>
      <p:sp>
        <p:nvSpPr>
          <p:cNvPr id="7" name="Rectangle 6"/>
          <p:cNvSpPr/>
          <p:nvPr/>
        </p:nvSpPr>
        <p:spPr>
          <a:xfrm>
            <a:off x="3223985" y="3560115"/>
            <a:ext cx="2803651" cy="160069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Understand</a:t>
            </a:r>
            <a:br>
              <a:rPr lang="en-US" sz="1765" b="1">
                <a:solidFill>
                  <a:srgbClr val="5C2D91"/>
                </a:solidFill>
                <a:latin typeface="Segoe UI Semibold" charset="0"/>
                <a:ea typeface="Segoe UI Semibold" charset="0"/>
                <a:cs typeface="Segoe UI Semibold" charset="0"/>
              </a:rPr>
            </a:br>
            <a:r>
              <a:rPr lang="en-US" sz="1765" b="1">
                <a:solidFill>
                  <a:srgbClr val="5C2D91"/>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123714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Key Features</a:t>
            </a:r>
            <a:endParaRPr lang="en-US" sz="5400" dirty="0"/>
          </a:p>
        </p:txBody>
      </p:sp>
      <p:sp>
        <p:nvSpPr>
          <p:cNvPr id="3" name="Content Placeholder 2"/>
          <p:cNvSpPr>
            <a:spLocks noGrp="1"/>
          </p:cNvSpPr>
          <p:nvPr>
            <p:ph idx="1"/>
          </p:nvPr>
        </p:nvSpPr>
        <p:spPr/>
        <p:txBody>
          <a:bodyPr/>
          <a:lstStyle/>
          <a:p>
            <a:pPr>
              <a:lnSpc>
                <a:spcPct val="150000"/>
              </a:lnSpc>
            </a:pPr>
            <a:r>
              <a:rPr lang="en-US" sz="4000" dirty="0" smtClean="0"/>
              <a:t>Overview</a:t>
            </a:r>
          </a:p>
          <a:p>
            <a:pPr>
              <a:lnSpc>
                <a:spcPct val="150000"/>
              </a:lnSpc>
            </a:pPr>
            <a:r>
              <a:rPr lang="en-US" sz="4000" dirty="0" smtClean="0"/>
              <a:t>Custom Events</a:t>
            </a:r>
          </a:p>
          <a:p>
            <a:pPr>
              <a:lnSpc>
                <a:spcPct val="150000"/>
              </a:lnSpc>
            </a:pPr>
            <a:r>
              <a:rPr lang="en-US" sz="4000" dirty="0" smtClean="0"/>
              <a:t>Log Flow</a:t>
            </a:r>
          </a:p>
          <a:p>
            <a:pPr>
              <a:lnSpc>
                <a:spcPct val="150000"/>
              </a:lnSpc>
            </a:pPr>
            <a:r>
              <a:rPr lang="en-US" sz="4000" dirty="0" smtClean="0"/>
              <a:t>Export to Azure</a:t>
            </a:r>
          </a:p>
          <a:p>
            <a:endParaRPr lang="en-US" dirty="0"/>
          </a:p>
        </p:txBody>
      </p:sp>
    </p:spTree>
    <p:extLst>
      <p:ext uri="{BB962C8B-B14F-4D97-AF65-F5344CB8AC3E}">
        <p14:creationId xmlns:p14="http://schemas.microsoft.com/office/powerpoint/2010/main" val="145360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14" y="1084238"/>
            <a:ext cx="11653523" cy="4474495"/>
          </a:xfrm>
        </p:spPr>
        <p:txBody>
          <a:bodyPr/>
          <a:lstStyle/>
          <a:p>
            <a:pPr algn="ctr"/>
            <a:r>
              <a:rPr lang="en-US" dirty="0" smtClean="0">
                <a:cs typeface="Segoe UI Light"/>
              </a:rPr>
              <a:t/>
            </a:r>
            <a:br>
              <a:rPr lang="en-US" dirty="0" smtClean="0">
                <a:cs typeface="Segoe UI Light"/>
              </a:rPr>
            </a:br>
            <a:r>
              <a:rPr lang="en-US" dirty="0" smtClean="0">
                <a:cs typeface="Segoe UI Light"/>
              </a:rPr>
              <a:t>Sign up free today:</a:t>
            </a:r>
            <a:r>
              <a:rPr lang="en-US" dirty="0">
                <a:solidFill>
                  <a:schemeClr val="tx1"/>
                </a:solidFill>
                <a:cs typeface="Segoe UI Light"/>
              </a:rPr>
              <a:t/>
            </a:r>
            <a:br>
              <a:rPr lang="en-US" dirty="0">
                <a:solidFill>
                  <a:schemeClr val="tx1"/>
                </a:solidFill>
                <a:cs typeface="Segoe UI Light"/>
              </a:rPr>
            </a:br>
            <a:r>
              <a:rPr lang="en-US" sz="9800" dirty="0" err="1" smtClean="0">
                <a:solidFill>
                  <a:srgbClr val="FFFFFF"/>
                </a:solidFill>
                <a:latin typeface="Segoe UI Light"/>
                <a:cs typeface="Segoe UI Light"/>
              </a:rPr>
              <a:t>mobile.azure.com</a:t>
            </a:r>
            <a:r>
              <a:rPr lang="en-US" sz="9800" dirty="0">
                <a:solidFill>
                  <a:srgbClr val="FFFFFF"/>
                </a:solidFill>
                <a:latin typeface="Segoe UI Light"/>
                <a:cs typeface="Segoe UI Light"/>
              </a:rPr>
              <a:t> </a:t>
            </a:r>
            <a:r>
              <a:rPr lang="en-US" dirty="0">
                <a:solidFill>
                  <a:schemeClr val="tx1"/>
                </a:solidFill>
                <a:latin typeface="Segoe UI Light"/>
                <a:cs typeface="Segoe UI Light"/>
              </a:rPr>
              <a:t/>
            </a:r>
            <a:br>
              <a:rPr lang="en-US" dirty="0">
                <a:solidFill>
                  <a:schemeClr val="tx1"/>
                </a:solidFill>
                <a:latin typeface="Segoe UI Light"/>
                <a:cs typeface="Segoe UI Light"/>
              </a:rPr>
            </a:br>
            <a:endParaRPr lang="en-US" dirty="0">
              <a:solidFill>
                <a:schemeClr val="tx1"/>
              </a:solidFill>
              <a:latin typeface="Segoe UI Light"/>
              <a:cs typeface="Segoe UI Light"/>
            </a:endParaRPr>
          </a:p>
        </p:txBody>
      </p:sp>
    </p:spTree>
    <p:extLst>
      <p:ext uri="{BB962C8B-B14F-4D97-AF65-F5344CB8AC3E}">
        <p14:creationId xmlns:p14="http://schemas.microsoft.com/office/powerpoint/2010/main" val="180862339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28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65" y="-13011"/>
            <a:ext cx="12190271" cy="68551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itle 3"/>
          <p:cNvSpPr>
            <a:spLocks noGrp="1"/>
          </p:cNvSpPr>
          <p:nvPr>
            <p:ph type="title"/>
          </p:nvPr>
        </p:nvSpPr>
        <p:spPr/>
        <p:txBody>
          <a:bodyPr/>
          <a:lstStyle/>
          <a:p>
            <a:r>
              <a:rPr lang="en-US" dirty="0"/>
              <a:t>The Need : Mobile has happened</a:t>
            </a:r>
          </a:p>
        </p:txBody>
      </p:sp>
      <p:sp>
        <p:nvSpPr>
          <p:cNvPr id="28" name="Rectangle 27"/>
          <p:cNvSpPr/>
          <p:nvPr/>
        </p:nvSpPr>
        <p:spPr>
          <a:xfrm>
            <a:off x="866" y="3956774"/>
            <a:ext cx="4769760" cy="918080"/>
          </a:xfrm>
          <a:prstGeom prst="rect">
            <a:avLst/>
          </a:prstGeom>
          <a:solidFill>
            <a:srgbClr val="762F89"/>
          </a:solidFill>
          <a:ln w="25400" cap="flat" cmpd="sng" algn="ctr">
            <a:noFill/>
            <a:prstDash val="solid"/>
          </a:ln>
          <a:effectLst/>
        </p:spPr>
        <p:txBody>
          <a:bodyPr lIns="182854" rIns="182854" rtlCol="0" anchor="ctr"/>
          <a:lstStyle/>
          <a:p>
            <a:pPr algn="ctr" defTabSz="1218753">
              <a:defRPr/>
            </a:pPr>
            <a:r>
              <a:rPr lang="en-US" sz="2000" b="1">
                <a:solidFill>
                  <a:srgbClr val="FFFFFF"/>
                </a:solidFill>
                <a:latin typeface="Segoe UI Semibold" charset="0"/>
                <a:ea typeface="Segoe UI Semibold" charset="0"/>
                <a:cs typeface="Segoe UI Semibold" charset="0"/>
              </a:rPr>
              <a:t>Faster</a:t>
            </a:r>
            <a:r>
              <a:rPr lang="en-US" sz="2000">
                <a:solidFill>
                  <a:srgbClr val="FFFFFF"/>
                </a:solidFill>
                <a:latin typeface="Segoe UI Light"/>
                <a:cs typeface="Segoe UI Semibold" panose="020B0702040204020203" pitchFamily="34" charset="0"/>
              </a:rPr>
              <a:t> than the</a:t>
            </a:r>
            <a:br>
              <a:rPr lang="en-US" sz="2000">
                <a:solidFill>
                  <a:srgbClr val="FFFFFF"/>
                </a:solidFill>
                <a:latin typeface="Segoe UI Light"/>
                <a:cs typeface="Segoe UI Semibold" panose="020B0702040204020203" pitchFamily="34" charset="0"/>
              </a:rPr>
            </a:br>
            <a:r>
              <a:rPr lang="en-US" sz="2000">
                <a:solidFill>
                  <a:srgbClr val="FFFFFF"/>
                </a:solidFill>
                <a:latin typeface="Segoe UI Light"/>
                <a:cs typeface="Segoe UI Semibold" panose="020B0702040204020203" pitchFamily="34" charset="0"/>
              </a:rPr>
              <a:t>Internet boom of the 90s</a:t>
            </a:r>
            <a:endParaRPr lang="en-US" sz="2000" kern="0">
              <a:solidFill>
                <a:srgbClr val="FFFFFF"/>
              </a:solidFill>
              <a:latin typeface="Segoe UI Light"/>
              <a:cs typeface="Arial" pitchFamily="34" charset="0"/>
            </a:endParaRPr>
          </a:p>
        </p:txBody>
      </p:sp>
      <p:sp>
        <p:nvSpPr>
          <p:cNvPr id="29" name="Rectangle 28"/>
          <p:cNvSpPr/>
          <p:nvPr/>
        </p:nvSpPr>
        <p:spPr>
          <a:xfrm>
            <a:off x="867" y="2118320"/>
            <a:ext cx="4845950" cy="918080"/>
          </a:xfrm>
          <a:prstGeom prst="rect">
            <a:avLst/>
          </a:prstGeom>
          <a:solidFill>
            <a:srgbClr val="762F89"/>
          </a:solidFill>
          <a:ln w="25400" cap="flat" cmpd="sng" algn="ctr">
            <a:noFill/>
            <a:prstDash val="solid"/>
          </a:ln>
          <a:effectLst/>
        </p:spPr>
        <p:txBody>
          <a:bodyPr lIns="182854" rIns="182854" rtlCol="0" anchor="ctr"/>
          <a:lstStyle/>
          <a:p>
            <a:pPr algn="ctr" defTabSz="1218753">
              <a:defRPr/>
            </a:pPr>
            <a:r>
              <a:rPr lang="en-US" sz="2000" b="1">
                <a:solidFill>
                  <a:srgbClr val="FFFFFF"/>
                </a:solidFill>
                <a:latin typeface="Segoe UI Semibold" charset="0"/>
                <a:ea typeface="Segoe UI Semibold" charset="0"/>
                <a:cs typeface="Segoe UI Semibold" charset="0"/>
              </a:rPr>
              <a:t>Faster</a:t>
            </a:r>
            <a:r>
              <a:rPr lang="en-US" sz="2000">
                <a:solidFill>
                  <a:srgbClr val="FFFFFF"/>
                </a:solidFill>
                <a:latin typeface="Segoe UI Light"/>
                <a:cs typeface="Segoe UI Semibold" panose="020B0702040204020203" pitchFamily="34" charset="0"/>
              </a:rPr>
              <a:t> than the</a:t>
            </a:r>
            <a:br>
              <a:rPr lang="en-US" sz="2000">
                <a:solidFill>
                  <a:srgbClr val="FFFFFF"/>
                </a:solidFill>
                <a:latin typeface="Segoe UI Light"/>
                <a:cs typeface="Segoe UI Semibold" panose="020B0702040204020203" pitchFamily="34" charset="0"/>
              </a:rPr>
            </a:br>
            <a:r>
              <a:rPr lang="en-US" sz="2000">
                <a:solidFill>
                  <a:srgbClr val="FFFFFF"/>
                </a:solidFill>
                <a:latin typeface="Segoe UI Light"/>
                <a:cs typeface="Segoe UI Semibold" panose="020B0702040204020203" pitchFamily="34" charset="0"/>
              </a:rPr>
              <a:t>PC boom of the 80s</a:t>
            </a:r>
            <a:endParaRPr lang="en-US" sz="2000" kern="0">
              <a:solidFill>
                <a:srgbClr val="FFFFFF"/>
              </a:solidFill>
              <a:latin typeface="Segoe UI Light"/>
              <a:cs typeface="Arial" pitchFamily="34" charset="0"/>
            </a:endParaRPr>
          </a:p>
        </p:txBody>
      </p:sp>
      <p:sp>
        <p:nvSpPr>
          <p:cNvPr id="50" name="Rectangle 49"/>
          <p:cNvSpPr/>
          <p:nvPr/>
        </p:nvSpPr>
        <p:spPr>
          <a:xfrm>
            <a:off x="7492753" y="3027097"/>
            <a:ext cx="4698383" cy="918080"/>
          </a:xfrm>
          <a:prstGeom prst="rect">
            <a:avLst/>
          </a:prstGeom>
          <a:solidFill>
            <a:srgbClr val="51205E"/>
          </a:solidFill>
          <a:ln w="25400" cap="flat" cmpd="sng" algn="ctr">
            <a:noFill/>
            <a:prstDash val="solid"/>
          </a:ln>
          <a:effectLst/>
        </p:spPr>
        <p:txBody>
          <a:bodyPr lIns="182854" rIns="182854" rtlCol="0" anchor="ctr"/>
          <a:lstStyle/>
          <a:p>
            <a:pPr algn="ctr" defTabSz="931531">
              <a:spcBef>
                <a:spcPct val="20000"/>
              </a:spcBef>
              <a:buClr>
                <a:srgbClr val="3C3C3C"/>
              </a:buClr>
              <a:buSzPct val="100000"/>
              <a:defRPr/>
            </a:pPr>
            <a:r>
              <a:rPr lang="en-US" sz="2000" b="1" spc="-10">
                <a:solidFill>
                  <a:srgbClr val="FFFFFF"/>
                </a:solidFill>
                <a:latin typeface="Segoe UI Semibold" charset="0"/>
                <a:ea typeface="Segoe UI Semibold" charset="0"/>
                <a:cs typeface="Segoe UI Semibold" charset="0"/>
              </a:rPr>
              <a:t>Faster</a:t>
            </a:r>
            <a:r>
              <a:rPr lang="en-US" sz="2000" spc="-30">
                <a:solidFill>
                  <a:srgbClr val="FFFFFF"/>
                </a:solidFill>
                <a:latin typeface="Segoe UI Light"/>
                <a:cs typeface="Segoe UI Semibold" panose="020B0702040204020203" pitchFamily="34" charset="0"/>
              </a:rPr>
              <a:t> than the recent</a:t>
            </a:r>
            <a:br>
              <a:rPr lang="en-US" sz="2000" spc="-30">
                <a:solidFill>
                  <a:srgbClr val="FFFFFF"/>
                </a:solidFill>
                <a:latin typeface="Segoe UI Light"/>
                <a:cs typeface="Segoe UI Semibold" panose="020B0702040204020203" pitchFamily="34" charset="0"/>
              </a:rPr>
            </a:br>
            <a:r>
              <a:rPr lang="en-US" sz="2000" spc="-30">
                <a:solidFill>
                  <a:srgbClr val="FFFFFF"/>
                </a:solidFill>
                <a:latin typeface="Segoe UI Light"/>
                <a:cs typeface="Segoe UI Semibold" panose="020B0702040204020203" pitchFamily="34" charset="0"/>
              </a:rPr>
              <a:t>social networking explosion</a:t>
            </a:r>
          </a:p>
        </p:txBody>
      </p:sp>
      <p:sp>
        <p:nvSpPr>
          <p:cNvPr id="53" name="TextBox 5"/>
          <p:cNvSpPr txBox="1"/>
          <p:nvPr/>
        </p:nvSpPr>
        <p:spPr>
          <a:xfrm>
            <a:off x="865" y="6206224"/>
            <a:ext cx="2192210" cy="480106"/>
          </a:xfrm>
          <a:prstGeom prst="rect">
            <a:avLst/>
          </a:prstGeom>
          <a:noFill/>
        </p:spPr>
        <p:txBody>
          <a:bodyPr wrap="non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r>
              <a:rPr lang="en-US" sz="1200">
                <a:latin typeface="Segoe UI Light" charset="0"/>
                <a:ea typeface="Segoe UI Light" charset="0"/>
                <a:cs typeface="Segoe UI Light" charset="0"/>
              </a:rPr>
              <a:t>Source: Flurry Analytics (</a:t>
            </a:r>
            <a:r>
              <a:rPr lang="en-US" sz="1200">
                <a:latin typeface="Segoe UI Light" charset="0"/>
                <a:ea typeface="Segoe UI Light" charset="0"/>
                <a:cs typeface="Segoe UI Light" charset="0"/>
                <a:hlinkClick r:id="rId3"/>
              </a:rPr>
              <a:t>link</a:t>
            </a:r>
            <a:r>
              <a:rPr lang="en-US" sz="1200">
                <a:latin typeface="Segoe UI Light" charset="0"/>
                <a:ea typeface="Segoe UI Light" charset="0"/>
                <a:cs typeface="Segoe UI Light" charset="0"/>
              </a:rPr>
              <a:t>)</a:t>
            </a:r>
          </a:p>
        </p:txBody>
      </p:sp>
      <p:pic>
        <p:nvPicPr>
          <p:cNvPr id="4" name="Picture 3"/>
          <p:cNvPicPr>
            <a:picLocks noChangeAspect="1"/>
          </p:cNvPicPr>
          <p:nvPr/>
        </p:nvPicPr>
        <p:blipFill rotWithShape="1">
          <a:blip r:embed="rId4"/>
          <a:srcRect b="22647"/>
          <a:stretch/>
        </p:blipFill>
        <p:spPr>
          <a:xfrm>
            <a:off x="3462304" y="1603872"/>
            <a:ext cx="4724139" cy="5252683"/>
          </a:xfrm>
          <a:prstGeom prst="rect">
            <a:avLst/>
          </a:prstGeom>
        </p:spPr>
      </p:pic>
    </p:spTree>
    <p:extLst>
      <p:ext uri="{BB962C8B-B14F-4D97-AF65-F5344CB8AC3E}">
        <p14:creationId xmlns:p14="http://schemas.microsoft.com/office/powerpoint/2010/main" val="1875762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13021" y="1983607"/>
            <a:ext cx="2895482" cy="2727377"/>
            <a:chOff x="4807527" y="2022885"/>
            <a:chExt cx="2953542" cy="2782067"/>
          </a:xfrm>
        </p:grpSpPr>
        <p:pic>
          <p:nvPicPr>
            <p:cNvPr id="7" name="Picture 6"/>
            <p:cNvPicPr>
              <a:picLocks noChangeAspect="1"/>
            </p:cNvPicPr>
            <p:nvPr/>
          </p:nvPicPr>
          <p:blipFill>
            <a:blip r:embed="rId3"/>
            <a:stretch>
              <a:fillRect/>
            </a:stretch>
          </p:blipFill>
          <p:spPr>
            <a:xfrm>
              <a:off x="4837348" y="2022885"/>
              <a:ext cx="2923721" cy="2782067"/>
            </a:xfrm>
            <a:prstGeom prst="rect">
              <a:avLst/>
            </a:prstGeom>
          </p:spPr>
        </p:pic>
        <p:sp>
          <p:nvSpPr>
            <p:cNvPr id="14" name="TextBox 13"/>
            <p:cNvSpPr txBox="1"/>
            <p:nvPr/>
          </p:nvSpPr>
          <p:spPr>
            <a:xfrm>
              <a:off x="4807527" y="4008176"/>
              <a:ext cx="1266796" cy="406265"/>
            </a:xfrm>
            <a:prstGeom prst="rect">
              <a:avLst/>
            </a:prstGeom>
            <a:solidFill>
              <a:schemeClr val="tx2"/>
            </a:solidFill>
          </p:spPr>
          <p:txBody>
            <a:bodyPr wrap="square" lIns="179285" tIns="89642" rIns="179285" bIns="89642" rtlCol="0">
              <a:spAutoFit/>
            </a:bodyPr>
            <a:lstStyle/>
            <a:p>
              <a:pPr algn="ctr" defTabSz="914367">
                <a:lnSpc>
                  <a:spcPct val="90000"/>
                </a:lnSpc>
                <a:spcAft>
                  <a:spcPts val="588"/>
                </a:spcAft>
                <a:defRPr/>
              </a:pPr>
              <a:r>
                <a:rPr lang="en-US" sz="1568">
                  <a:solidFill>
                    <a:srgbClr val="FFFFFF"/>
                  </a:solidFill>
                  <a:latin typeface="Segoe UI Light"/>
                </a:rPr>
                <a:t>Monitor</a:t>
              </a:r>
            </a:p>
          </p:txBody>
        </p:sp>
        <p:sp>
          <p:nvSpPr>
            <p:cNvPr id="15" name="TextBox 14"/>
            <p:cNvSpPr txBox="1"/>
            <p:nvPr/>
          </p:nvSpPr>
          <p:spPr>
            <a:xfrm>
              <a:off x="6974858" y="4008176"/>
              <a:ext cx="700562" cy="406265"/>
            </a:xfrm>
            <a:prstGeom prst="rect">
              <a:avLst/>
            </a:prstGeom>
            <a:solidFill>
              <a:schemeClr val="tx2"/>
            </a:solidFill>
          </p:spPr>
          <p:txBody>
            <a:bodyPr wrap="square" lIns="179285" tIns="89642" rIns="179285" bIns="89642" rtlCol="0">
              <a:spAutoFit/>
            </a:bodyPr>
            <a:lstStyle/>
            <a:p>
              <a:pPr algn="ctr" defTabSz="914367">
                <a:lnSpc>
                  <a:spcPct val="90000"/>
                </a:lnSpc>
                <a:spcAft>
                  <a:spcPts val="588"/>
                </a:spcAft>
                <a:defRPr/>
              </a:pPr>
              <a:r>
                <a:rPr lang="en-US" sz="1568">
                  <a:solidFill>
                    <a:srgbClr val="FFFFFF"/>
                  </a:solidFill>
                  <a:latin typeface="Segoe UI Light"/>
                </a:rPr>
                <a:t>Test</a:t>
              </a:r>
            </a:p>
          </p:txBody>
        </p:sp>
      </p:grpSp>
      <p:sp>
        <p:nvSpPr>
          <p:cNvPr id="3" name="Title 2"/>
          <p:cNvSpPr>
            <a:spLocks noGrp="1"/>
          </p:cNvSpPr>
          <p:nvPr>
            <p:ph type="title"/>
          </p:nvPr>
        </p:nvSpPr>
        <p:spPr/>
        <p:txBody>
          <a:bodyPr/>
          <a:lstStyle/>
          <a:p>
            <a:r>
              <a:rPr lang="en-US" dirty="0">
                <a:solidFill>
                  <a:schemeClr val="bg1"/>
                </a:solidFill>
              </a:rPr>
              <a:t>The Challenge: App development challenges</a:t>
            </a:r>
          </a:p>
        </p:txBody>
      </p:sp>
      <p:pic>
        <p:nvPicPr>
          <p:cNvPr id="231" name="Picture 2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049" y="2198108"/>
            <a:ext cx="2298374" cy="2298374"/>
          </a:xfrm>
          <a:prstGeom prst="rect">
            <a:avLst/>
          </a:prstGeom>
        </p:spPr>
      </p:pic>
      <p:sp>
        <p:nvSpPr>
          <p:cNvPr id="236" name="Rectangle 235"/>
          <p:cNvSpPr/>
          <p:nvPr/>
        </p:nvSpPr>
        <p:spPr>
          <a:xfrm flipH="1">
            <a:off x="1266869"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latin typeface="Segoe UI"/>
                <a:cs typeface="Arial" pitchFamily="34" charset="0"/>
              </a:rPr>
              <a:t>SCALE</a:t>
            </a:r>
            <a:endParaRPr lang="en-US" sz="120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7" name="Rectangle 236"/>
          <p:cNvSpPr/>
          <p:nvPr/>
        </p:nvSpPr>
        <p:spPr>
          <a:xfrm flipH="1">
            <a:off x="4979012"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latin typeface="Segoe UI"/>
                <a:cs typeface="Arial" pitchFamily="34" charset="0"/>
              </a:rPr>
              <a:t>COMPLEXITY</a:t>
            </a:r>
            <a:endParaRPr lang="en-US" sz="120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8" name="Rectangle 237"/>
          <p:cNvSpPr/>
          <p:nvPr/>
        </p:nvSpPr>
        <p:spPr>
          <a:xfrm flipH="1">
            <a:off x="8532397"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latin typeface="Segoe UI"/>
                <a:cs typeface="Arial" pitchFamily="34" charset="0"/>
              </a:rPr>
              <a:t>FRAGMENTATION</a:t>
            </a:r>
            <a:endParaRPr lang="en-US" sz="120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17" name="Rectangle 16"/>
          <p:cNvSpPr/>
          <p:nvPr/>
        </p:nvSpPr>
        <p:spPr>
          <a:xfrm flipH="1">
            <a:off x="4695274"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latin typeface="Segoe UI"/>
                <a:cs typeface="Arial" panose="020B0604020202020204" pitchFamily="34" charset="0"/>
              </a:rPr>
              <a:t>App Delivery</a:t>
            </a:r>
          </a:p>
          <a:p>
            <a:pPr algn="ctr" defTabSz="914225">
              <a:lnSpc>
                <a:spcPct val="90000"/>
              </a:lnSpc>
              <a:spcBef>
                <a:spcPts val="200"/>
              </a:spcBef>
              <a:defRPr/>
            </a:pPr>
            <a:r>
              <a:rPr lang="en-US" sz="1250" spc="20">
                <a:gradFill>
                  <a:gsLst>
                    <a:gs pos="7080">
                      <a:srgbClr val="FFFFFF"/>
                    </a:gs>
                    <a:gs pos="64000">
                      <a:srgbClr val="FFFFFF"/>
                    </a:gs>
                  </a:gsLst>
                  <a:lin ang="5400000" scaled="1"/>
                </a:gradFill>
                <a:latin typeface="Segoe UI"/>
                <a:cs typeface="Arial" panose="020B0604020202020204" pitchFamily="34" charset="0"/>
              </a:rPr>
              <a:t>The lifecycle to deliver ‘just one’</a:t>
            </a:r>
            <a:br>
              <a:rPr lang="en-US" sz="1250" spc="20">
                <a:gradFill>
                  <a:gsLst>
                    <a:gs pos="7080">
                      <a:srgbClr val="FFFFFF"/>
                    </a:gs>
                    <a:gs pos="64000">
                      <a:srgbClr val="FFFFFF"/>
                    </a:gs>
                  </a:gsLst>
                  <a:lin ang="5400000" scaled="1"/>
                </a:gradFill>
                <a:latin typeface="Segoe UI"/>
                <a:cs typeface="Arial" panose="020B0604020202020204" pitchFamily="34" charset="0"/>
              </a:rPr>
            </a:br>
            <a:r>
              <a:rPr lang="en-US" sz="1250" spc="20">
                <a:gradFill>
                  <a:gsLst>
                    <a:gs pos="7080">
                      <a:srgbClr val="FFFFFF"/>
                    </a:gs>
                    <a:gs pos="64000">
                      <a:srgbClr val="FFFFFF"/>
                    </a:gs>
                  </a:gsLst>
                  <a:lin ang="5400000" scaled="1"/>
                </a:gradFill>
                <a:latin typeface="Segoe UI"/>
                <a:cs typeface="Arial" panose="020B0604020202020204" pitchFamily="34" charset="0"/>
              </a:rPr>
              <a:t>app involves many stages</a:t>
            </a:r>
          </a:p>
        </p:txBody>
      </p:sp>
      <p:sp>
        <p:nvSpPr>
          <p:cNvPr id="18" name="Rectangle 17"/>
          <p:cNvSpPr/>
          <p:nvPr/>
        </p:nvSpPr>
        <p:spPr>
          <a:xfrm flipH="1">
            <a:off x="8297321"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latin typeface="Segoe UI"/>
                <a:cs typeface="Arial" panose="020B0604020202020204" pitchFamily="34" charset="0"/>
              </a:rPr>
              <a:t>1000+ Devices</a:t>
            </a:r>
          </a:p>
          <a:p>
            <a:pPr algn="ctr" defTabSz="914225">
              <a:lnSpc>
                <a:spcPct val="90000"/>
              </a:lnSpc>
              <a:spcBef>
                <a:spcPts val="200"/>
              </a:spcBef>
              <a:defRPr/>
            </a:pPr>
            <a:r>
              <a:rPr lang="en-US" sz="1250" spc="20">
                <a:gradFill>
                  <a:gsLst>
                    <a:gs pos="7080">
                      <a:srgbClr val="FFFFFF"/>
                    </a:gs>
                    <a:gs pos="64000">
                      <a:srgbClr val="FFFFFF"/>
                    </a:gs>
                  </a:gsLst>
                  <a:lin ang="5400000" scaled="1"/>
                </a:gradFill>
                <a:latin typeface="Segoe UI"/>
                <a:cs typeface="Arial" panose="020B0604020202020204" pitchFamily="34" charset="0"/>
              </a:rPr>
              <a:t>Mobile ecosystems are complex with many combinations of devices</a:t>
            </a:r>
          </a:p>
        </p:txBody>
      </p:sp>
      <p:sp>
        <p:nvSpPr>
          <p:cNvPr id="19" name="Rectangle 18"/>
          <p:cNvSpPr/>
          <p:nvPr/>
        </p:nvSpPr>
        <p:spPr>
          <a:xfrm flipH="1">
            <a:off x="993269"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latin typeface="Segoe UI"/>
                <a:cs typeface="Arial" panose="020B0604020202020204" pitchFamily="34" charset="0"/>
              </a:rPr>
              <a:t>100+ apps</a:t>
            </a:r>
          </a:p>
          <a:p>
            <a:pPr algn="ctr" defTabSz="914225">
              <a:lnSpc>
                <a:spcPct val="90000"/>
              </a:lnSpc>
              <a:spcBef>
                <a:spcPts val="200"/>
              </a:spcBef>
              <a:defRPr/>
            </a:pPr>
            <a:r>
              <a:rPr lang="en-US" sz="1250" spc="20">
                <a:gradFill>
                  <a:gsLst>
                    <a:gs pos="7080">
                      <a:srgbClr val="FFFFFF"/>
                    </a:gs>
                    <a:gs pos="64000">
                      <a:srgbClr val="FFFFFF"/>
                    </a:gs>
                  </a:gsLst>
                  <a:lin ang="5400000" scaled="1"/>
                </a:gradFill>
                <a:latin typeface="Segoe UI"/>
                <a:cs typeface="Arial" panose="020B0604020202020204" pitchFamily="34" charset="0"/>
              </a:rPr>
              <a:t>Businesses need to rapidly build and deliver high-quality mobile apps</a:t>
            </a:r>
          </a:p>
        </p:txBody>
      </p:sp>
      <p:pic>
        <p:nvPicPr>
          <p:cNvPr id="21" name="Picture 20"/>
          <p:cNvPicPr>
            <a:picLocks noChangeAspect="1"/>
          </p:cNvPicPr>
          <p:nvPr/>
        </p:nvPicPr>
        <p:blipFill>
          <a:blip r:embed="rId5"/>
          <a:stretch>
            <a:fillRect/>
          </a:stretch>
        </p:blipFill>
        <p:spPr>
          <a:xfrm>
            <a:off x="8587399" y="2199861"/>
            <a:ext cx="2328544" cy="2346830"/>
          </a:xfrm>
          <a:prstGeom prst="rect">
            <a:avLst/>
          </a:prstGeom>
        </p:spPr>
      </p:pic>
      <p:sp>
        <p:nvSpPr>
          <p:cNvPr id="2" name="TextBox 1"/>
          <p:cNvSpPr txBox="1"/>
          <p:nvPr/>
        </p:nvSpPr>
        <p:spPr>
          <a:xfrm>
            <a:off x="5220783" y="1919708"/>
            <a:ext cx="2017850" cy="506901"/>
          </a:xfrm>
          <a:prstGeom prst="rect">
            <a:avLst/>
          </a:prstGeom>
          <a:solidFill>
            <a:schemeClr val="tx2"/>
          </a:solidFill>
        </p:spPr>
        <p:txBody>
          <a:bodyPr wrap="square" lIns="179285" tIns="143428" rIns="179285" bIns="143428" rtlCol="0">
            <a:spAutoFit/>
          </a:bodyPr>
          <a:lstStyle/>
          <a:p>
            <a:pPr algn="ctr" defTabSz="914367">
              <a:lnSpc>
                <a:spcPct val="90000"/>
              </a:lnSpc>
              <a:spcAft>
                <a:spcPts val="588"/>
              </a:spcAft>
              <a:defRPr/>
            </a:pPr>
            <a:r>
              <a:rPr lang="en-US" sz="1568">
                <a:solidFill>
                  <a:srgbClr val="FFFFFF"/>
                </a:solidFill>
                <a:latin typeface="Segoe UI Light"/>
              </a:rPr>
              <a:t>Design &amp; Develop</a:t>
            </a:r>
          </a:p>
        </p:txBody>
      </p:sp>
    </p:spTree>
    <p:extLst>
      <p:ext uri="{BB962C8B-B14F-4D97-AF65-F5344CB8AC3E}">
        <p14:creationId xmlns:p14="http://schemas.microsoft.com/office/powerpoint/2010/main" val="180233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25"/>
          <p:cNvSpPr/>
          <p:nvPr/>
        </p:nvSpPr>
        <p:spPr>
          <a:xfrm>
            <a:off x="5296242" y="2290342"/>
            <a:ext cx="1523352" cy="1523352"/>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664" y="2580896"/>
            <a:ext cx="997486" cy="997486"/>
          </a:xfrm>
          <a:prstGeom prst="rect">
            <a:avLst/>
          </a:prstGeom>
        </p:spPr>
      </p:pic>
      <p:grpSp>
        <p:nvGrpSpPr>
          <p:cNvPr id="10" name="Group 124"/>
          <p:cNvGrpSpPr/>
          <p:nvPr/>
        </p:nvGrpSpPr>
        <p:grpSpPr>
          <a:xfrm>
            <a:off x="5296242" y="817088"/>
            <a:ext cx="1523352" cy="1523352"/>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328662" y="817088"/>
            <a:ext cx="1523352" cy="1523352"/>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328662" y="3743193"/>
            <a:ext cx="1523352" cy="1523352"/>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296242" y="3743193"/>
            <a:ext cx="1523352" cy="1523352"/>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68210" y="2529055"/>
            <a:ext cx="8817859" cy="3591729"/>
            <a:chOff x="2332222" y="5057344"/>
            <a:chExt cx="17643217" cy="7186523"/>
          </a:xfrm>
        </p:grpSpPr>
        <p:sp>
          <p:nvSpPr>
            <p:cNvPr id="24" name="Shape 134"/>
            <p:cNvSpPr/>
            <p:nvPr/>
          </p:nvSpPr>
          <p:spPr>
            <a:xfrm>
              <a:off x="4774926" y="5057344"/>
              <a:ext cx="2469638"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HockeyApp</a:t>
              </a:r>
            </a:p>
          </p:txBody>
        </p:sp>
        <p:sp>
          <p:nvSpPr>
            <p:cNvPr id="25" name="Shape 135"/>
            <p:cNvSpPr/>
            <p:nvPr/>
          </p:nvSpPr>
          <p:spPr>
            <a:xfrm>
              <a:off x="10065099" y="5057344"/>
              <a:ext cx="4153507"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dirty="0">
                  <a:latin typeface="Segoe UI Light"/>
                </a:rPr>
                <a:t>Xamarin Test Cloud</a:t>
              </a:r>
            </a:p>
          </p:txBody>
        </p:sp>
        <p:sp>
          <p:nvSpPr>
            <p:cNvPr id="26" name="Shape 136"/>
            <p:cNvSpPr/>
            <p:nvPr/>
          </p:nvSpPr>
          <p:spPr>
            <a:xfrm>
              <a:off x="16415296" y="5057344"/>
              <a:ext cx="3560143"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val="1"/>
              </a:ext>
            </a:extLst>
          </p:spPr>
          <p:txBody>
            <a:bodyPr wrap="squar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042">
                <a:defRPr/>
              </a:pPr>
              <a:r>
                <a:rPr sz="1500" kern="0" dirty="0">
                  <a:latin typeface="Segoe UI Light"/>
                </a:rPr>
                <a:t>Distribut</a:t>
              </a:r>
              <a:r>
                <a:rPr lang="de-DE" sz="1500" kern="0" dirty="0" err="1">
                  <a:latin typeface="Segoe UI Light"/>
                </a:rPr>
                <a:t>ion</a:t>
              </a:r>
              <a:r>
                <a:rPr lang="en-US" sz="1500" kern="0" dirty="0">
                  <a:latin typeface="Segoe UI Light"/>
                </a:rPr>
                <a:t> • Crashes • Analytics</a:t>
              </a:r>
            </a:p>
          </p:txBody>
        </p:sp>
        <p:sp>
          <p:nvSpPr>
            <p:cNvPr id="28" name="Shape 138"/>
            <p:cNvSpPr/>
            <p:nvPr/>
          </p:nvSpPr>
          <p:spPr>
            <a:xfrm>
              <a:off x="11057022" y="5858224"/>
              <a:ext cx="2046266"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lang="de-DE" sz="1500" kern="0" dirty="0">
                  <a:latin typeface="Segoe UI Light"/>
                </a:rPr>
                <a:t>Device </a:t>
              </a:r>
              <a:r>
                <a:rPr sz="1500" kern="0" dirty="0">
                  <a:latin typeface="Segoe UI Light"/>
                </a:rPr>
                <a:t>Test</a:t>
              </a:r>
              <a:r>
                <a:rPr lang="de-DE" sz="1500" kern="0" dirty="0">
                  <a:latin typeface="Segoe UI Light"/>
                </a:rPr>
                <a:t>s</a:t>
              </a:r>
              <a:endParaRPr sz="1500" kern="0" dirty="0">
                <a:latin typeface="Segoe UI Light"/>
              </a:endParaRPr>
            </a:p>
          </p:txBody>
        </p:sp>
        <p:sp>
          <p:nvSpPr>
            <p:cNvPr id="29" name="Shape 139"/>
            <p:cNvSpPr/>
            <p:nvPr/>
          </p:nvSpPr>
          <p:spPr>
            <a:xfrm>
              <a:off x="16605052" y="5858224"/>
              <a:ext cx="3088661"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Crashes • Analytics</a:t>
              </a:r>
            </a:p>
          </p:txBody>
        </p:sp>
        <p:sp>
          <p:nvSpPr>
            <p:cNvPr id="30" name="Shape 140"/>
            <p:cNvSpPr/>
            <p:nvPr/>
          </p:nvSpPr>
          <p:spPr>
            <a:xfrm>
              <a:off x="3202106" y="10873943"/>
              <a:ext cx="5625689"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Azure Mobile Engagement</a:t>
              </a:r>
            </a:p>
          </p:txBody>
        </p:sp>
        <p:sp>
          <p:nvSpPr>
            <p:cNvPr id="31" name="Shape 141"/>
            <p:cNvSpPr/>
            <p:nvPr/>
          </p:nvSpPr>
          <p:spPr>
            <a:xfrm>
              <a:off x="10134098" y="10873943"/>
              <a:ext cx="3874465"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Azure App Service</a:t>
              </a:r>
            </a:p>
          </p:txBody>
        </p:sp>
        <p:sp>
          <p:nvSpPr>
            <p:cNvPr id="32" name="Shape 142"/>
            <p:cNvSpPr/>
            <p:nvPr/>
          </p:nvSpPr>
          <p:spPr>
            <a:xfrm>
              <a:off x="17056294" y="10873943"/>
              <a:ext cx="2177768"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CodePush</a:t>
              </a:r>
            </a:p>
          </p:txBody>
        </p:sp>
        <p:sp>
          <p:nvSpPr>
            <p:cNvPr id="33" name="Shape 143"/>
            <p:cNvSpPr/>
            <p:nvPr/>
          </p:nvSpPr>
          <p:spPr>
            <a:xfrm>
              <a:off x="4705487" y="11674820"/>
              <a:ext cx="2623591"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Analytics • Push</a:t>
              </a:r>
            </a:p>
          </p:txBody>
        </p:sp>
        <p:sp>
          <p:nvSpPr>
            <p:cNvPr id="34" name="Shape 144"/>
            <p:cNvSpPr/>
            <p:nvPr/>
          </p:nvSpPr>
          <p:spPr>
            <a:xfrm>
              <a:off x="10439170" y="11674820"/>
              <a:ext cx="3345250"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Tables • Auth • Push</a:t>
              </a:r>
            </a:p>
          </p:txBody>
        </p:sp>
        <p:sp>
          <p:nvSpPr>
            <p:cNvPr id="35" name="Shape 145"/>
            <p:cNvSpPr/>
            <p:nvPr/>
          </p:nvSpPr>
          <p:spPr>
            <a:xfrm>
              <a:off x="17158182" y="11670238"/>
              <a:ext cx="1985057" cy="573629"/>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Distribution</a:t>
              </a:r>
            </a:p>
          </p:txBody>
        </p:sp>
      </p:grpSp>
      <p:grpSp>
        <p:nvGrpSpPr>
          <p:cNvPr id="36" name="Group 35"/>
          <p:cNvGrpSpPr/>
          <p:nvPr/>
        </p:nvGrpSpPr>
        <p:grpSpPr>
          <a:xfrm>
            <a:off x="2263820" y="3743193"/>
            <a:ext cx="1523352" cy="1523352"/>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38" name="Picture 37"/>
            <p:cNvPicPr>
              <a:picLocks noChangeAspect="1"/>
            </p:cNvPicPr>
            <p:nvPr/>
          </p:nvPicPr>
          <p:blipFill>
            <a:blip r:embed="rId8"/>
            <a:stretch>
              <a:fillRect/>
            </a:stretch>
          </p:blipFill>
          <p:spPr>
            <a:xfrm>
              <a:off x="5463849" y="8177208"/>
              <a:ext cx="1168400" cy="1698627"/>
            </a:xfrm>
            <a:prstGeom prst="rect">
              <a:avLst/>
            </a:prstGeom>
          </p:spPr>
        </p:pic>
      </p:grpSp>
      <p:sp>
        <p:nvSpPr>
          <p:cNvPr id="39" name="Shape 164"/>
          <p:cNvSpPr/>
          <p:nvPr/>
        </p:nvSpPr>
        <p:spPr>
          <a:xfrm>
            <a:off x="3458480" y="4305378"/>
            <a:ext cx="5262641" cy="605276"/>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896042">
              <a:defRPr/>
            </a:pPr>
            <a:r>
              <a:rPr sz="3600" kern="0" dirty="0">
                <a:latin typeface="Segoe UI Light"/>
              </a:rPr>
              <a:t>Visual Studio Mobile Center</a:t>
            </a:r>
            <a:endParaRPr lang="en-US" sz="3600" kern="0" dirty="0">
              <a:latin typeface="Segoe UI Light"/>
            </a:endParaRPr>
          </a:p>
        </p:txBody>
      </p:sp>
      <p:grpSp>
        <p:nvGrpSpPr>
          <p:cNvPr id="40" name="Group 121"/>
          <p:cNvGrpSpPr/>
          <p:nvPr/>
        </p:nvGrpSpPr>
        <p:grpSpPr>
          <a:xfrm>
            <a:off x="2263820" y="817088"/>
            <a:ext cx="1523352" cy="1523352"/>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51383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p:cNvSpPr/>
          <p:nvPr/>
        </p:nvSpPr>
        <p:spPr>
          <a:xfrm>
            <a:off x="1584561" y="786611"/>
            <a:ext cx="9072935" cy="2652337"/>
          </a:xfrm>
          <a:prstGeom prst="roundRect">
            <a:avLst>
              <a:gd name="adj" fmla="val 13598"/>
            </a:avLst>
          </a:prstGeom>
          <a:solidFill>
            <a:schemeClr val="accent1"/>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35" tIns="50735" rIns="50735" bIns="50735" numCol="1" spcCol="38100" rtlCol="0" anchor="ctr">
            <a:noAutofit/>
          </a:bodyPr>
          <a:lstStyle/>
          <a:p>
            <a:pPr algn="ctr" defTabSz="824433" hangingPunct="0">
              <a:defRPr/>
            </a:pPr>
            <a:endParaRPr lang="en-US" sz="3196">
              <a:solidFill>
                <a:srgbClr val="FFFFFF"/>
              </a:solidFill>
              <a:sym typeface="Helvetica Light"/>
            </a:endParaRPr>
          </a:p>
        </p:txBody>
      </p:sp>
      <p:pic>
        <p:nvPicPr>
          <p:cNvPr id="5" name="Picture 4"/>
          <p:cNvPicPr>
            <a:picLocks noChangeAspect="1"/>
          </p:cNvPicPr>
          <p:nvPr/>
        </p:nvPicPr>
        <p:blipFill>
          <a:blip r:embed="rId3"/>
          <a:stretch>
            <a:fillRect/>
          </a:stretch>
        </p:blipFill>
        <p:spPr>
          <a:xfrm>
            <a:off x="7391323" y="4356986"/>
            <a:ext cx="1099834" cy="1496048"/>
          </a:xfrm>
          <a:prstGeom prst="rect">
            <a:avLst/>
          </a:prstGeom>
        </p:spPr>
      </p:pic>
      <p:pic>
        <p:nvPicPr>
          <p:cNvPr id="7" name="Picture 6"/>
          <p:cNvPicPr>
            <a:picLocks noChangeAspect="1"/>
          </p:cNvPicPr>
          <p:nvPr/>
        </p:nvPicPr>
        <p:blipFill>
          <a:blip r:embed="rId4"/>
          <a:stretch>
            <a:fillRect/>
          </a:stretch>
        </p:blipFill>
        <p:spPr>
          <a:xfrm>
            <a:off x="2263745" y="1198011"/>
            <a:ext cx="875594" cy="310298"/>
          </a:xfrm>
          <a:prstGeom prst="rect">
            <a:avLst/>
          </a:prstGeom>
        </p:spPr>
      </p:pic>
      <p:pic>
        <p:nvPicPr>
          <p:cNvPr id="9" name="Picture 8"/>
          <p:cNvPicPr>
            <a:picLocks noChangeAspect="1"/>
          </p:cNvPicPr>
          <p:nvPr/>
        </p:nvPicPr>
        <p:blipFill>
          <a:blip r:embed="rId5"/>
          <a:stretch>
            <a:fillRect/>
          </a:stretch>
        </p:blipFill>
        <p:spPr>
          <a:xfrm>
            <a:off x="4330340" y="1149295"/>
            <a:ext cx="795716" cy="313370"/>
          </a:xfrm>
          <a:prstGeom prst="rect">
            <a:avLst/>
          </a:prstGeom>
        </p:spPr>
      </p:pic>
      <p:pic>
        <p:nvPicPr>
          <p:cNvPr id="10" name="Picture 9"/>
          <p:cNvPicPr>
            <a:picLocks noChangeAspect="1"/>
          </p:cNvPicPr>
          <p:nvPr/>
        </p:nvPicPr>
        <p:blipFill>
          <a:blip r:embed="rId6"/>
          <a:stretch>
            <a:fillRect/>
          </a:stretch>
        </p:blipFill>
        <p:spPr>
          <a:xfrm>
            <a:off x="6361689" y="1163121"/>
            <a:ext cx="1330290" cy="285720"/>
          </a:xfrm>
          <a:prstGeom prst="rect">
            <a:avLst/>
          </a:prstGeom>
        </p:spPr>
      </p:pic>
      <p:pic>
        <p:nvPicPr>
          <p:cNvPr id="14" name="Picture 13"/>
          <p:cNvPicPr>
            <a:picLocks noChangeAspect="1"/>
          </p:cNvPicPr>
          <p:nvPr/>
        </p:nvPicPr>
        <p:blipFill>
          <a:blip r:embed="rId7"/>
          <a:stretch>
            <a:fillRect/>
          </a:stretch>
        </p:blipFill>
        <p:spPr>
          <a:xfrm>
            <a:off x="8655282" y="1194574"/>
            <a:ext cx="1259627" cy="285720"/>
          </a:xfrm>
          <a:prstGeom prst="rect">
            <a:avLst/>
          </a:prstGeom>
        </p:spPr>
      </p:pic>
      <p:grpSp>
        <p:nvGrpSpPr>
          <p:cNvPr id="18" name="Group 17"/>
          <p:cNvGrpSpPr/>
          <p:nvPr/>
        </p:nvGrpSpPr>
        <p:grpSpPr>
          <a:xfrm>
            <a:off x="5326773" y="2570725"/>
            <a:ext cx="1440070" cy="429014"/>
            <a:chOff x="1069143" y="299060"/>
            <a:chExt cx="1465731" cy="436659"/>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81149"/>
              <a:ext cx="1106722" cy="354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Live Update</a:t>
              </a:r>
            </a:p>
          </p:txBody>
        </p:sp>
      </p:grpSp>
      <p:grpSp>
        <p:nvGrpSpPr>
          <p:cNvPr id="21" name="Group 20"/>
          <p:cNvGrpSpPr/>
          <p:nvPr/>
        </p:nvGrpSpPr>
        <p:grpSpPr>
          <a:xfrm>
            <a:off x="7829278" y="2626420"/>
            <a:ext cx="2082763" cy="490579"/>
            <a:chOff x="945613" y="3735903"/>
            <a:chExt cx="2119876" cy="499320"/>
          </a:xfrm>
        </p:grpSpPr>
        <p:pic>
          <p:nvPicPr>
            <p:cNvPr id="12" name="Picture 11"/>
            <p:cNvPicPr>
              <a:picLocks noChangeAspect="1"/>
            </p:cNvPicPr>
            <p:nvPr/>
          </p:nvPicPr>
          <p:blipFill>
            <a:blip r:embed="rId9"/>
            <a:stretch>
              <a:fillRect/>
            </a:stretch>
          </p:blipFill>
          <p:spPr>
            <a:xfrm>
              <a:off x="945613" y="3735903"/>
              <a:ext cx="519840" cy="499320"/>
            </a:xfrm>
            <a:prstGeom prst="rect">
              <a:avLst/>
            </a:prstGeom>
          </p:spPr>
        </p:pic>
        <p:sp>
          <p:nvSpPr>
            <p:cNvPr id="77" name="TextBox 76"/>
            <p:cNvSpPr txBox="1"/>
            <p:nvPr/>
          </p:nvSpPr>
          <p:spPr>
            <a:xfrm>
              <a:off x="1431118" y="3823660"/>
              <a:ext cx="1634371" cy="35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Push Notifications</a:t>
              </a:r>
            </a:p>
          </p:txBody>
        </p:sp>
      </p:grpSp>
      <p:grpSp>
        <p:nvGrpSpPr>
          <p:cNvPr id="22" name="Group 21"/>
          <p:cNvGrpSpPr/>
          <p:nvPr/>
        </p:nvGrpSpPr>
        <p:grpSpPr>
          <a:xfrm>
            <a:off x="2164209" y="2642013"/>
            <a:ext cx="1877907" cy="379303"/>
            <a:chOff x="398413" y="3004088"/>
            <a:chExt cx="1911369" cy="386061"/>
          </a:xfrm>
        </p:grpSpPr>
        <p:sp>
          <p:nvSpPr>
            <p:cNvPr id="63" name="TextBox 62"/>
            <p:cNvSpPr txBox="1"/>
            <p:nvPr/>
          </p:nvSpPr>
          <p:spPr>
            <a:xfrm>
              <a:off x="857364" y="3004088"/>
              <a:ext cx="1452418" cy="35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0"/>
            <a:stretch>
              <a:fillRect/>
            </a:stretch>
          </p:blipFill>
          <p:spPr>
            <a:xfrm>
              <a:off x="398413" y="3007109"/>
              <a:ext cx="389880" cy="383040"/>
            </a:xfrm>
            <a:prstGeom prst="rect">
              <a:avLst/>
            </a:prstGeom>
          </p:spPr>
        </p:pic>
      </p:grpSp>
      <p:sp>
        <p:nvSpPr>
          <p:cNvPr id="68" name="TextBox 67"/>
          <p:cNvSpPr txBox="1"/>
          <p:nvPr/>
        </p:nvSpPr>
        <p:spPr>
          <a:xfrm>
            <a:off x="4000138" y="1621071"/>
            <a:ext cx="4151262" cy="532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33" hangingPunct="0">
              <a:defRPr/>
            </a:pPr>
            <a:r>
              <a:rPr lang="en-US" sz="2797" dirty="0">
                <a:solidFill>
                  <a:srgbClr val="FFFFFF"/>
                </a:solidFill>
                <a:cs typeface="Segoe UI Semibold" panose="020B0702040204020203" pitchFamily="34" charset="0"/>
                <a:sym typeface="Helvetica Light"/>
              </a:rPr>
              <a:t>Visual Studio Mobile Center</a:t>
            </a:r>
          </a:p>
        </p:txBody>
      </p:sp>
      <p:sp>
        <p:nvSpPr>
          <p:cNvPr id="69" name="TextBox 68"/>
          <p:cNvSpPr txBox="1"/>
          <p:nvPr/>
        </p:nvSpPr>
        <p:spPr>
          <a:xfrm>
            <a:off x="4961757" y="2065632"/>
            <a:ext cx="2228043" cy="379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33" hangingPunct="0">
              <a:defRPr/>
            </a:pPr>
            <a:r>
              <a:rPr lang="en-US" sz="1798">
                <a:solidFill>
                  <a:srgbClr val="4EB1FF"/>
                </a:solidFill>
                <a:cs typeface="Segoe UI" panose="020B0502040204020203" pitchFamily="34" charset="0"/>
                <a:sym typeface="Helvetica Light"/>
              </a:rPr>
              <a:t>Continuous everything</a:t>
            </a:r>
          </a:p>
        </p:txBody>
      </p:sp>
      <p:pic>
        <p:nvPicPr>
          <p:cNvPr id="73" name="Picture 72"/>
          <p:cNvPicPr>
            <a:picLocks noChangeAspect="1"/>
          </p:cNvPicPr>
          <p:nvPr/>
        </p:nvPicPr>
        <p:blipFill>
          <a:blip r:embed="rId11"/>
          <a:stretch>
            <a:fillRect/>
          </a:stretch>
        </p:blipFill>
        <p:spPr>
          <a:xfrm>
            <a:off x="4555205" y="4468457"/>
            <a:ext cx="3049538" cy="1964458"/>
          </a:xfrm>
          <a:prstGeom prst="rect">
            <a:avLst/>
          </a:prstGeom>
        </p:spPr>
      </p:pic>
      <p:cxnSp>
        <p:nvCxnSpPr>
          <p:cNvPr id="75" name="Straight Connector 74"/>
          <p:cNvCxnSpPr>
            <a:cxnSpLocks/>
            <a:endCxn id="73" idx="0"/>
          </p:cNvCxnSpPr>
          <p:nvPr/>
        </p:nvCxnSpPr>
        <p:spPr>
          <a:xfrm>
            <a:off x="6079974" y="3290309"/>
            <a:ext cx="0" cy="1178147"/>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159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10" presetClass="exit" presetSubtype="0" fill="hold" nodeType="withEffect">
                                  <p:stCondLst>
                                    <p:cond delay="25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Visual Studio Mobile Center</a:t>
            </a:r>
            <a:endParaRPr lang="de-DE"/>
          </a:p>
        </p:txBody>
      </p:sp>
      <p:sp>
        <p:nvSpPr>
          <p:cNvPr id="2" name="Text Placeholder 1"/>
          <p:cNvSpPr>
            <a:spLocks noGrp="1"/>
          </p:cNvSpPr>
          <p:nvPr>
            <p:ph type="body" sz="quarter" idx="10"/>
          </p:nvPr>
        </p:nvSpPr>
        <p:spPr>
          <a:xfrm>
            <a:off x="269240" y="1189495"/>
            <a:ext cx="5231550" cy="5310384"/>
          </a:xfrm>
        </p:spPr>
        <p:txBody>
          <a:bodyPr vert="horz" wrap="square" lIns="143428" tIns="89642" rIns="143428" bIns="89642" rtlCol="0" anchor="t">
            <a:spAutoFit/>
          </a:bodyPr>
          <a:lstStyle/>
          <a:p>
            <a:pPr>
              <a:lnSpc>
                <a:spcPct val="100000"/>
              </a:lnSpc>
              <a:spcBef>
                <a:spcPts val="0"/>
              </a:spcBef>
              <a:spcAft>
                <a:spcPts val="1765"/>
              </a:spcAft>
            </a:pPr>
            <a:r>
              <a:rPr lang="en-US" sz="2745"/>
              <a:t>Automate entire app lifecycle</a:t>
            </a:r>
          </a:p>
          <a:p>
            <a:pPr>
              <a:lnSpc>
                <a:spcPct val="100000"/>
              </a:lnSpc>
              <a:spcBef>
                <a:spcPts val="0"/>
              </a:spcBef>
              <a:spcAft>
                <a:spcPts val="1765"/>
              </a:spcAft>
            </a:pPr>
            <a:r>
              <a:rPr lang="en-US" sz="2745"/>
              <a:t>Flexible, open platform and modular SDKs</a:t>
            </a:r>
          </a:p>
          <a:p>
            <a:pPr>
              <a:lnSpc>
                <a:spcPct val="100000"/>
              </a:lnSpc>
              <a:spcBef>
                <a:spcPts val="0"/>
              </a:spcBef>
              <a:spcAft>
                <a:spcPts val="1765"/>
              </a:spcAft>
            </a:pPr>
            <a:r>
              <a:rPr lang="en-US" sz="2745"/>
              <a:t>Support for </a:t>
            </a:r>
            <a:r>
              <a:rPr lang="en-US" sz="2745" err="1"/>
              <a:t>Obj</a:t>
            </a:r>
            <a:r>
              <a:rPr lang="en-US" sz="2745"/>
              <a:t>-C, Swift, Java, React Native, and Xamarin apps</a:t>
            </a:r>
          </a:p>
          <a:p>
            <a:pPr>
              <a:lnSpc>
                <a:spcPct val="100000"/>
              </a:lnSpc>
              <a:spcBef>
                <a:spcPts val="0"/>
              </a:spcBef>
              <a:spcAft>
                <a:spcPts val="1765"/>
              </a:spcAft>
            </a:pPr>
            <a:r>
              <a:rPr lang="en-US" sz="2745"/>
              <a:t>A mobile-optimized front door for Azure App Service</a:t>
            </a:r>
          </a:p>
          <a:p>
            <a:pPr>
              <a:lnSpc>
                <a:spcPct val="100000"/>
              </a:lnSpc>
              <a:spcBef>
                <a:spcPts val="0"/>
              </a:spcBef>
              <a:spcAft>
                <a:spcPts val="1765"/>
              </a:spcAft>
            </a:pPr>
            <a:r>
              <a:rPr lang="en-US" sz="2745"/>
              <a:t>The next generation of Xamarin Test Cloud, </a:t>
            </a:r>
            <a:r>
              <a:rPr lang="en-US" sz="2745" err="1"/>
              <a:t>HockeyApp</a:t>
            </a:r>
            <a:r>
              <a:rPr lang="en-US" sz="2745"/>
              <a:t>, and </a:t>
            </a:r>
            <a:r>
              <a:rPr lang="en-US" sz="2745" err="1"/>
              <a:t>CodePush</a:t>
            </a:r>
            <a:endParaRPr lang="en-US" sz="2745"/>
          </a:p>
        </p:txBody>
      </p:sp>
      <p:pic>
        <p:nvPicPr>
          <p:cNvPr id="3" name="Picture 2"/>
          <p:cNvPicPr>
            <a:picLocks noChangeAspect="1"/>
          </p:cNvPicPr>
          <p:nvPr/>
        </p:nvPicPr>
        <p:blipFill>
          <a:blip r:embed="rId3"/>
          <a:stretch>
            <a:fillRect/>
          </a:stretch>
        </p:blipFill>
        <p:spPr>
          <a:xfrm>
            <a:off x="6165023" y="1793538"/>
            <a:ext cx="5476859" cy="3690233"/>
          </a:xfrm>
          <a:prstGeom prst="rect">
            <a:avLst/>
          </a:prstGeom>
        </p:spPr>
      </p:pic>
    </p:spTree>
    <p:extLst>
      <p:ext uri="{BB962C8B-B14F-4D97-AF65-F5344CB8AC3E}">
        <p14:creationId xmlns:p14="http://schemas.microsoft.com/office/powerpoint/2010/main" val="43777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Build-on-push</a:t>
            </a:r>
          </a:p>
          <a:p>
            <a:pPr algn="ctr"/>
            <a:r>
              <a:rPr lang="en-US" sz="1568">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Build securely in the cloud</a:t>
            </a:r>
          </a:p>
          <a:p>
            <a:pPr algn="ctr"/>
            <a:r>
              <a:rPr lang="en-US" sz="1568">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Work with existing tools</a:t>
            </a:r>
          </a:p>
          <a:p>
            <a:pPr algn="ctr"/>
            <a:r>
              <a:rPr lang="en-US" sz="1568">
                <a:latin typeface="Segoe UI" charset="0"/>
                <a:ea typeface="Segoe UI" charset="0"/>
                <a:cs typeface="Segoe UI" charset="0"/>
              </a:rPr>
              <a:t>Connect existing repositories in GitHub, </a:t>
            </a:r>
            <a:r>
              <a:rPr lang="en-US" sz="1568" err="1">
                <a:latin typeface="Segoe UI" charset="0"/>
                <a:ea typeface="Segoe UI" charset="0"/>
                <a:cs typeface="Segoe UI" charset="0"/>
              </a:rPr>
              <a:t>Bitbucket</a:t>
            </a:r>
            <a:r>
              <a:rPr lang="en-US" sz="1568">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15636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Test</a:t>
            </a:r>
          </a:p>
        </p:txBody>
      </p:sp>
      <p:sp>
        <p:nvSpPr>
          <p:cNvPr id="4" name="Rectangle 3"/>
          <p:cNvSpPr/>
          <p:nvPr/>
        </p:nvSpPr>
        <p:spPr>
          <a:xfrm>
            <a:off x="4305614" y="3666690"/>
            <a:ext cx="2896229" cy="1086215"/>
          </a:xfrm>
          <a:prstGeom prst="rect">
            <a:avLst/>
          </a:prstGeom>
        </p:spPr>
        <p:txBody>
          <a:bodyPr wrap="square">
            <a:spAutoFit/>
          </a:bodyPr>
          <a:lstStyle/>
          <a:p>
            <a:pPr algn="ctr"/>
            <a:r>
              <a:rPr lang="en-US" sz="1765" b="1" dirty="0">
                <a:solidFill>
                  <a:schemeClr val="accent4"/>
                </a:solidFill>
                <a:latin typeface="Segoe UI Semibold" charset="0"/>
                <a:ea typeface="Segoe UI Semibold" charset="0"/>
                <a:cs typeface="Segoe UI Semibold" charset="0"/>
              </a:rPr>
              <a:t>Ship high quality apps</a:t>
            </a:r>
            <a:r>
              <a:rPr lang="en-US" sz="1765" dirty="0">
                <a:solidFill>
                  <a:srgbClr val="7F7F7F"/>
                </a:solidFill>
                <a:latin typeface="Segoe UI" charset="0"/>
                <a:ea typeface="Segoe UI" charset="0"/>
                <a:cs typeface="Segoe UI" charset="0"/>
              </a:rPr>
              <a:t/>
            </a:r>
            <a:br>
              <a:rPr lang="en-US" sz="1765" dirty="0">
                <a:solidFill>
                  <a:srgbClr val="7F7F7F"/>
                </a:solidFill>
                <a:latin typeface="Segoe UI" charset="0"/>
                <a:ea typeface="Segoe UI" charset="0"/>
                <a:cs typeface="Segoe UI" charset="0"/>
              </a:rPr>
            </a:br>
            <a:r>
              <a:rPr lang="en-US" sz="1568" dirty="0">
                <a:latin typeface="Segoe UI" charset="0"/>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Release faster</a:t>
            </a:r>
          </a:p>
          <a:p>
            <a:pPr algn="ctr"/>
            <a:r>
              <a:rPr lang="en-US" sz="1568">
                <a:latin typeface="Segoe UI" charset="0"/>
                <a:ea typeface="Segoe UI" charset="0"/>
                <a:cs typeface="Segoe UI" charset="0"/>
              </a:rPr>
              <a:t>Shrink release times significantly and push new apps out faster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6685" y="2263286"/>
            <a:ext cx="1183174" cy="1183174"/>
          </a:xfrm>
          <a:prstGeom prst="rect">
            <a:avLst/>
          </a:prstGeom>
        </p:spPr>
      </p:pic>
      <p:sp>
        <p:nvSpPr>
          <p:cNvPr id="9" name="Shape 278"/>
          <p:cNvSpPr txBox="1"/>
          <p:nvPr/>
        </p:nvSpPr>
        <p:spPr>
          <a:xfrm>
            <a:off x="8088925" y="3666690"/>
            <a:ext cx="2838693" cy="1245752"/>
          </a:xfrm>
          <a:prstGeom prst="rect">
            <a:avLst/>
          </a:prstGeom>
          <a:noFill/>
          <a:ln>
            <a:noFill/>
          </a:ln>
        </p:spPr>
        <p:txBody>
          <a:bodyPr lIns="89628" tIns="89628" rIns="89628" bIns="89628" anchor="t" anchorCtr="0">
            <a:noAutofit/>
          </a:bodyPr>
          <a:lstStyle/>
          <a:p>
            <a:pPr algn="ctr"/>
            <a:r>
              <a:rPr lang="en-US" sz="1765" b="1">
                <a:solidFill>
                  <a:schemeClr val="accent4"/>
                </a:solidFill>
                <a:latin typeface="Segoe UI Semibold" charset="0"/>
                <a:ea typeface="Segoe UI Semibold" charset="0"/>
                <a:cs typeface="Segoe UI Semibold" charset="0"/>
              </a:rPr>
              <a:t>Engage a broad audience</a:t>
            </a:r>
          </a:p>
          <a:p>
            <a:pPr algn="ctr"/>
            <a:r>
              <a:rPr lang="en-US" sz="1568">
                <a:latin typeface="Segoe UI" charset="0"/>
                <a:ea typeface="Segoe UI" charset="0"/>
                <a:cs typeface="Segoe UI" charset="0"/>
              </a:rPr>
              <a:t>Test on a broad range of devices to make sure apps work on </a:t>
            </a:r>
            <a:r>
              <a:rPr lang="en-US" sz="1568" i="1">
                <a:latin typeface="Segoe UI" charset="0"/>
                <a:ea typeface="Segoe UI" charset="0"/>
                <a:cs typeface="Segoe UI" charset="0"/>
              </a:rPr>
              <a:t>your</a:t>
            </a:r>
            <a:r>
              <a:rPr lang="en-US" sz="1568">
                <a:latin typeface="Segoe UI" charset="0"/>
                <a:ea typeface="Segoe UI" charset="0"/>
                <a:cs typeface="Segoe UI" charset="0"/>
              </a:rPr>
              <a:t> users’ devices</a:t>
            </a:r>
          </a:p>
          <a:p>
            <a:pPr algn="ctr"/>
            <a:endParaRPr lang="en-US" sz="1765">
              <a:latin typeface="Segoe UI" charset="0"/>
              <a:ea typeface="Segoe UI" charset="0"/>
              <a:cs typeface="Segoe UI" charset="0"/>
            </a:endParaRPr>
          </a:p>
        </p:txBody>
      </p:sp>
      <p:grpSp>
        <p:nvGrpSpPr>
          <p:cNvPr id="19" name="Group 18"/>
          <p:cNvGrpSpPr/>
          <p:nvPr/>
        </p:nvGrpSpPr>
        <p:grpSpPr>
          <a:xfrm>
            <a:off x="4613586" y="2605387"/>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026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2456</Words>
  <Application>Microsoft Macintosh PowerPoint</Application>
  <PresentationFormat>Widescreen</PresentationFormat>
  <Paragraphs>280</Paragraphs>
  <Slides>27</Slides>
  <Notes>22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Calibri Light</vt:lpstr>
      <vt:lpstr>Helvetica Light</vt:lpstr>
      <vt:lpstr>Segoe Pro Display</vt:lpstr>
      <vt:lpstr>Segoe Pro Display Light</vt:lpstr>
      <vt:lpstr>Segoe UI</vt:lpstr>
      <vt:lpstr>Segoe UI Light</vt:lpstr>
      <vt:lpstr>Segoe UI Semibold</vt:lpstr>
      <vt:lpstr>Segoe UI Semilight</vt:lpstr>
      <vt:lpstr>1_Office Theme</vt:lpstr>
      <vt:lpstr>1_Gartner Template Master</vt:lpstr>
      <vt:lpstr>Office Theme</vt:lpstr>
      <vt:lpstr>Gartner Template Master</vt:lpstr>
      <vt:lpstr>Visual Studio Mobile Center</vt:lpstr>
      <vt:lpstr>Building an App with Azure  Wifi: MSFTGUEST Pw: msevent42pz</vt:lpstr>
      <vt:lpstr>The Need : Mobile has happened</vt:lpstr>
      <vt:lpstr>The Challenge: App development challenges</vt:lpstr>
      <vt:lpstr>PowerPoint Presentation</vt:lpstr>
      <vt:lpstr>PowerPoint Presentation</vt:lpstr>
      <vt:lpstr>Visual Studio Mobile Center</vt:lpstr>
      <vt:lpstr>Continuous Everything: Build</vt:lpstr>
      <vt:lpstr>Continuous Everything : Test</vt:lpstr>
      <vt:lpstr>Continuous Everything : Deploy</vt:lpstr>
      <vt:lpstr>Continuous Everything : Learn</vt:lpstr>
      <vt:lpstr>Continuous Everything : Learn</vt:lpstr>
      <vt:lpstr>Continuous Everything : Learn</vt:lpstr>
      <vt:lpstr>Continuous Everything : Engage</vt:lpstr>
      <vt:lpstr>Today’s Agenda</vt:lpstr>
      <vt:lpstr>June Cho Enterprise Mobile App Dev App Innovation | Global Black Belt</vt:lpstr>
      <vt:lpstr>Why Test on Real Devices?</vt:lpstr>
      <vt:lpstr>Mobile Center: Test</vt:lpstr>
      <vt:lpstr>Supported Testing Platforms</vt:lpstr>
      <vt:lpstr>Mobile Center: Distribute</vt:lpstr>
      <vt:lpstr>PowerPoint Presentation</vt:lpstr>
      <vt:lpstr>PowerPoint Presentation</vt:lpstr>
      <vt:lpstr>Mobile Center: Crashes</vt:lpstr>
      <vt:lpstr>Mobile Center: Analytics</vt:lpstr>
      <vt:lpstr>Key Features</vt:lpstr>
      <vt:lpstr> Sign up free today: mobile.azure.com  </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Cho Enterprise Mobile App Dev App Innovation | Global Black Belt</dc:title>
  <dc:creator>June Cho</dc:creator>
  <cp:lastModifiedBy>June Cho</cp:lastModifiedBy>
  <cp:revision>15</cp:revision>
  <dcterms:created xsi:type="dcterms:W3CDTF">2017-11-06T00:31:55Z</dcterms:created>
  <dcterms:modified xsi:type="dcterms:W3CDTF">2017-11-12T22:00:07Z</dcterms:modified>
</cp:coreProperties>
</file>